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3"/>
    <p:sldMasterId id="2147483649" r:id="rId4"/>
  </p:sldMasterIdLst>
  <p:notesMasterIdLst>
    <p:notesMasterId r:id="rId19"/>
  </p:notesMasterIdLst>
  <p:handoutMasterIdLst>
    <p:handoutMasterId r:id="rId20"/>
  </p:handoutMasterIdLst>
  <p:sldIdLst>
    <p:sldId id="256" r:id="rId5"/>
    <p:sldId id="257" r:id="rId6"/>
    <p:sldId id="275" r:id="rId7"/>
    <p:sldId id="276" r:id="rId8"/>
    <p:sldId id="274" r:id="rId9"/>
    <p:sldId id="281" r:id="rId10"/>
    <p:sldId id="270" r:id="rId11"/>
    <p:sldId id="284" r:id="rId12"/>
    <p:sldId id="268" r:id="rId13"/>
    <p:sldId id="277" r:id="rId14"/>
    <p:sldId id="278" r:id="rId15"/>
    <p:sldId id="282" r:id="rId16"/>
    <p:sldId id="285" r:id="rId17"/>
    <p:sldId id="280" r:id="rId18"/>
  </p:sldIdLst>
  <p:sldSz cx="13004800" cy="9753600"/>
  <p:notesSz cx="6797675" cy="9926638"/>
  <p:defaultTextStyle>
    <a:defPPr>
      <a:defRPr lang="en-US"/>
    </a:defPPr>
    <a:lvl1pPr algn="l" defTabSz="584200" rtl="0" eaLnBrk="0" fontAlgn="base" hangingPunct="0">
      <a:spcBef>
        <a:spcPct val="0"/>
      </a:spcBef>
      <a:spcAft>
        <a:spcPct val="0"/>
      </a:spcAft>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1pPr>
    <a:lvl2pPr marL="342900" indent="114300" algn="l" defTabSz="584200" rtl="0" eaLnBrk="0" fontAlgn="base" hangingPunct="0">
      <a:spcBef>
        <a:spcPct val="0"/>
      </a:spcBef>
      <a:spcAft>
        <a:spcPct val="0"/>
      </a:spcAft>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2pPr>
    <a:lvl3pPr marL="685800" indent="228600" algn="l" defTabSz="584200" rtl="0" eaLnBrk="0" fontAlgn="base" hangingPunct="0">
      <a:spcBef>
        <a:spcPct val="0"/>
      </a:spcBef>
      <a:spcAft>
        <a:spcPct val="0"/>
      </a:spcAft>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3pPr>
    <a:lvl4pPr marL="1028700" indent="342900" algn="l" defTabSz="584200" rtl="0" eaLnBrk="0" fontAlgn="base" hangingPunct="0">
      <a:spcBef>
        <a:spcPct val="0"/>
      </a:spcBef>
      <a:spcAft>
        <a:spcPct val="0"/>
      </a:spcAft>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4pPr>
    <a:lvl5pPr marL="1371600" indent="457200" algn="l" defTabSz="584200" rtl="0" eaLnBrk="0" fontAlgn="base" hangingPunct="0">
      <a:spcBef>
        <a:spcPct val="0"/>
      </a:spcBef>
      <a:spcAft>
        <a:spcPct val="0"/>
      </a:spcAft>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5pPr>
    <a:lvl6pPr marL="2286000" algn="l" defTabSz="914400" rtl="0" eaLnBrk="1" latinLnBrk="0" hangingPunct="1">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6pPr>
    <a:lvl7pPr marL="2743200" algn="l" defTabSz="914400" rtl="0" eaLnBrk="1" latinLnBrk="0" hangingPunct="1">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7pPr>
    <a:lvl8pPr marL="3200400" algn="l" defTabSz="914400" rtl="0" eaLnBrk="1" latinLnBrk="0" hangingPunct="1">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8pPr>
    <a:lvl9pPr marL="3657600" algn="l" defTabSz="914400" rtl="0" eaLnBrk="1" latinLnBrk="0" hangingPunct="1">
      <a:defRPr sz="3600" kern="1200">
        <a:solidFill>
          <a:srgbClr val="004F75"/>
        </a:solidFill>
        <a:latin typeface="Georgia" panose="02040502050405020303" pitchFamily="18" charset="0"/>
        <a:ea typeface="MS PGothic" panose="020B0600070205080204" pitchFamily="34" charset="-128"/>
        <a:cs typeface="+mn-cs"/>
        <a:sym typeface="Georgia" panose="02040502050405020303" pitchFamily="18"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4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31" autoAdjust="0"/>
  </p:normalViewPr>
  <p:slideViewPr>
    <p:cSldViewPr>
      <p:cViewPr varScale="1">
        <p:scale>
          <a:sx n="56" d="100"/>
          <a:sy n="56" d="100"/>
        </p:scale>
        <p:origin x="1722" y="96"/>
      </p:cViewPr>
      <p:guideLst>
        <p:guide orient="horz" pos="3072"/>
        <p:guide pos="4096"/>
      </p:guideLst>
    </p:cSldViewPr>
  </p:slideViewPr>
  <p:notesTextViewPr>
    <p:cViewPr>
      <p:scale>
        <a:sx n="1" d="1"/>
        <a:sy n="1" d="1"/>
      </p:scale>
      <p:origin x="0" y="0"/>
    </p:cViewPr>
  </p:notesTextViewPr>
  <p:notesViewPr>
    <p:cSldViewPr>
      <p:cViewPr varScale="1">
        <p:scale>
          <a:sx n="69" d="100"/>
          <a:sy n="69" d="100"/>
        </p:scale>
        <p:origin x="-3352" y="-11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8728E3D-E8A8-43CD-BB5A-D7E68C1E5768}"/>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a:defRPr sz="1200">
                <a:latin typeface="Georgia" charset="0"/>
                <a:ea typeface="ＭＳ Ｐゴシック" charset="0"/>
                <a:cs typeface="ＭＳ Ｐゴシック" charset="0"/>
                <a:sym typeface="Georgia" charset="0"/>
              </a:defRPr>
            </a:lvl1pPr>
          </a:lstStyle>
          <a:p>
            <a:pPr>
              <a:defRPr/>
            </a:pPr>
            <a:endParaRPr lang="en-US"/>
          </a:p>
        </p:txBody>
      </p:sp>
      <p:sp>
        <p:nvSpPr>
          <p:cNvPr id="3" name="Date Placeholder 2">
            <a:extLst>
              <a:ext uri="{FF2B5EF4-FFF2-40B4-BE49-F238E27FC236}">
                <a16:creationId xmlns:a16="http://schemas.microsoft.com/office/drawing/2014/main" id="{C5001914-717A-4F14-9FAD-38ECAB2AE309}"/>
              </a:ext>
            </a:extLst>
          </p:cNvPr>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eaLnBrk="1">
              <a:defRPr sz="1200"/>
            </a:lvl1pPr>
          </a:lstStyle>
          <a:p>
            <a:pPr>
              <a:defRPr/>
            </a:pPr>
            <a:fld id="{A3E315C1-2C11-45CE-A510-F5CC2EECADF7}" type="datetimeFigureOut">
              <a:rPr lang="en-US" altLang="en-US"/>
              <a:pPr>
                <a:defRPr/>
              </a:pPr>
              <a:t>11/25/2019</a:t>
            </a:fld>
            <a:endParaRPr lang="en-US" altLang="en-US"/>
          </a:p>
        </p:txBody>
      </p:sp>
      <p:sp>
        <p:nvSpPr>
          <p:cNvPr id="4" name="Footer Placeholder 3">
            <a:extLst>
              <a:ext uri="{FF2B5EF4-FFF2-40B4-BE49-F238E27FC236}">
                <a16:creationId xmlns:a16="http://schemas.microsoft.com/office/drawing/2014/main" id="{279AF241-A45D-4021-9C33-03B18D70430D}"/>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a:defRPr sz="1200">
                <a:latin typeface="Georgia" charset="0"/>
                <a:ea typeface="ＭＳ Ｐゴシック" charset="0"/>
                <a:cs typeface="ＭＳ Ｐゴシック" charset="0"/>
                <a:sym typeface="Georgia" charset="0"/>
              </a:defRPr>
            </a:lvl1pPr>
          </a:lstStyle>
          <a:p>
            <a:pPr>
              <a:defRPr/>
            </a:pPr>
            <a:endParaRPr lang="en-US"/>
          </a:p>
        </p:txBody>
      </p:sp>
      <p:sp>
        <p:nvSpPr>
          <p:cNvPr id="5" name="Slide Number Placeholder 4">
            <a:extLst>
              <a:ext uri="{FF2B5EF4-FFF2-40B4-BE49-F238E27FC236}">
                <a16:creationId xmlns:a16="http://schemas.microsoft.com/office/drawing/2014/main" id="{57B2BF39-385C-4D4F-8A13-9339C5AC0D93}"/>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a:defRPr sz="1200" smtClean="0"/>
            </a:lvl1pPr>
          </a:lstStyle>
          <a:p>
            <a:pPr>
              <a:defRPr/>
            </a:pPr>
            <a:fld id="{92C0C725-139C-489E-90C7-B6F270920BB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48DAE431-93F2-4643-A9BC-0FAEAD27C5C5}"/>
              </a:ext>
            </a:extLst>
          </p:cNvPr>
          <p:cNvSpPr>
            <a:spLocks noGrp="1" noRot="1" noChangeAspect="1"/>
          </p:cNvSpPr>
          <p:nvPr>
            <p:ph type="sldImg" idx="2"/>
          </p:nvPr>
        </p:nvSpPr>
        <p:spPr bwMode="auto">
          <a:xfrm>
            <a:off x="917575" y="744538"/>
            <a:ext cx="4962525" cy="3722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a:extLst>
              <a:ext uri="{FF2B5EF4-FFF2-40B4-BE49-F238E27FC236}">
                <a16:creationId xmlns:a16="http://schemas.microsoft.com/office/drawing/2014/main" id="{23CF5F01-3544-4A78-98A4-673057BE0D80}"/>
              </a:ext>
            </a:extLst>
          </p:cNvPr>
          <p:cNvSpPr>
            <a:spLocks noGrp="1"/>
          </p:cNvSpPr>
          <p:nvPr>
            <p:ph type="body" sz="quarter" idx="3"/>
          </p:nvPr>
        </p:nvSpPr>
        <p:spPr bwMode="auto">
          <a:xfrm>
            <a:off x="906463" y="4714875"/>
            <a:ext cx="4984750" cy="4467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sym typeface="Noteworthy Bold" charset="0"/>
              </a:rPr>
              <a:t>Click to edit Master text styles</a:t>
            </a:r>
          </a:p>
          <a:p>
            <a:pPr lvl="1"/>
            <a:r>
              <a:rPr lang="en-US" altLang="en-US" noProof="0">
                <a:sym typeface="Noteworthy Bold" charset="0"/>
              </a:rPr>
              <a:t>Second level</a:t>
            </a:r>
          </a:p>
          <a:p>
            <a:pPr lvl="2"/>
            <a:r>
              <a:rPr lang="en-US" altLang="en-US" noProof="0">
                <a:sym typeface="Noteworthy Bold" charset="0"/>
              </a:rPr>
              <a:t>Third level</a:t>
            </a:r>
          </a:p>
          <a:p>
            <a:pPr lvl="3"/>
            <a:r>
              <a:rPr lang="en-US" altLang="en-US" noProof="0">
                <a:sym typeface="Noteworthy Bold" charset="0"/>
              </a:rPr>
              <a:t>Fourth level</a:t>
            </a:r>
          </a:p>
          <a:p>
            <a:pPr lvl="4"/>
            <a:r>
              <a:rPr lang="en-US" altLang="en-US" noProof="0">
                <a:sym typeface="Noteworthy Bold" charset="0"/>
              </a:rPr>
              <a:t>Fifth level</a:t>
            </a:r>
          </a:p>
        </p:txBody>
      </p:sp>
    </p:spTree>
  </p:cSld>
  <p:clrMap bg1="lt1" tx1="dk1" bg2="lt2" tx2="dk2" accent1="accent1" accent2="accent2" accent3="accent3" accent4="accent4" accent5="accent5" accent6="accent6" hlink="hlink" folHlink="folHlink"/>
  <p:notesStyle>
    <a:lvl1pPr algn="l" defTabSz="457200" rtl="0" eaLnBrk="0" fontAlgn="base" hangingPunct="0">
      <a:lnSpc>
        <a:spcPts val="3500"/>
      </a:lnSpc>
      <a:spcBef>
        <a:spcPct val="0"/>
      </a:spcBef>
      <a:spcAft>
        <a:spcPct val="0"/>
      </a:spcAft>
      <a:defRPr sz="2400" kern="1200">
        <a:solidFill>
          <a:srgbClr val="572E2D"/>
        </a:solidFill>
        <a:latin typeface="Noteworthy Bold" charset="0"/>
        <a:ea typeface="MS PGothic" pitchFamily="34" charset="-128"/>
        <a:cs typeface="Noteworthy Bold" charset="0"/>
        <a:sym typeface="Noteworthy Bold" charset="0"/>
      </a:defRPr>
    </a:lvl1pPr>
    <a:lvl2pPr marL="342900" algn="l" defTabSz="457200"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eaLnBrk="0" fontAlgn="base" hangingPunct="0">
      <a:lnSpc>
        <a:spcPts val="3500"/>
      </a:lnSpc>
      <a:spcBef>
        <a:spcPct val="0"/>
      </a:spcBef>
      <a:spcAft>
        <a:spcPct val="0"/>
      </a:spcAft>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DA27EF2A-EF41-42FF-9811-C6B0370BE5EB}"/>
              </a:ext>
            </a:extLst>
          </p:cNvPr>
          <p:cNvSpPr>
            <a:spLocks noGrp="1" noRot="1" noChangeAspect="1" noTextEdit="1"/>
          </p:cNvSpPr>
          <p:nvPr>
            <p:ph type="sldImg"/>
          </p:nvPr>
        </p:nvSpPr>
        <p:spPr/>
      </p:sp>
      <p:sp>
        <p:nvSpPr>
          <p:cNvPr id="19459" name="Notes Placeholder 2">
            <a:extLst>
              <a:ext uri="{FF2B5EF4-FFF2-40B4-BE49-F238E27FC236}">
                <a16:creationId xmlns:a16="http://schemas.microsoft.com/office/drawing/2014/main" id="{E5F236AF-1321-4D55-ABE9-F6369397DA70}"/>
              </a:ext>
            </a:extLst>
          </p:cNvPr>
          <p:cNvSpPr>
            <a:spLocks noGrp="1"/>
          </p:cNvSpPr>
          <p:nvPr>
            <p:ph type="body" idx="1"/>
          </p:nvPr>
        </p:nvSpPr>
        <p:spPr>
          <a:ln/>
          <a:extLst>
            <a:ext uri="{91240B29-F687-4F45-9708-019B960494DF}">
              <a14:hiddenLine xmlns:a14="http://schemas.microsoft.com/office/drawing/2010/main" w="12700" cap="rnd">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a:defRPr/>
            </a:pPr>
            <a:endParaRPr lang="en-GB">
              <a:ea typeface="ＭＳ Ｐゴシック"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48494815-0A45-4453-A42B-DEB3BA0B0A41}"/>
              </a:ext>
            </a:extLst>
          </p:cNvPr>
          <p:cNvSpPr>
            <a:spLocks noGrp="1" noRot="1" noChangeAspect="1" noChangeArrowheads="1" noTextEdit="1"/>
          </p:cNvSpPr>
          <p:nvPr>
            <p:ph type="sldImg"/>
          </p:nvPr>
        </p:nvSpPr>
        <p:spPr/>
      </p:sp>
      <p:sp>
        <p:nvSpPr>
          <p:cNvPr id="20483" name="Rectangle 2">
            <a:extLst>
              <a:ext uri="{FF2B5EF4-FFF2-40B4-BE49-F238E27FC236}">
                <a16:creationId xmlns:a16="http://schemas.microsoft.com/office/drawing/2014/main" id="{4CFD7F15-BD91-4722-89B2-D4B5F413C2A2}"/>
              </a:ext>
            </a:extLst>
          </p:cNvPr>
          <p:cNvSpPr>
            <a:spLocks noGrp="1" noChangeArrowheads="1"/>
          </p:cNvSpPr>
          <p:nvPr>
            <p:ph type="body" idx="1"/>
          </p:nvPr>
        </p:nvSpPr>
        <p:spPr>
          <a:xfrm>
            <a:off x="973138" y="4494213"/>
            <a:ext cx="4984750" cy="4467225"/>
          </a:xfrm>
          <a:ln/>
          <a:extLst>
            <a:ext uri="{91240B29-F687-4F45-9708-019B960494DF}">
              <a14:hiddenLine xmlns:a14="http://schemas.microsoft.com/office/drawing/2010/main" w="12700" cap="rnd">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a:lnSpc>
                <a:spcPct val="90000"/>
              </a:lnSpc>
              <a:defRPr/>
            </a:pPr>
            <a:endParaRPr lang="en-GB" altLang="en-US" sz="1200" dirty="0">
              <a:latin typeface="Helvetica"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0A7417-0EBE-4721-B171-08395A2BA7A5}"/>
              </a:ext>
            </a:extLst>
          </p:cNvPr>
          <p:cNvSpPr>
            <a:spLocks noGrp="1" noRot="1" noChangeAspect="1"/>
          </p:cNvSpPr>
          <p:nvPr>
            <p:ph type="sldImg"/>
          </p:nvPr>
        </p:nvSpPr>
        <p:spPr/>
      </p:sp>
      <p:sp>
        <p:nvSpPr>
          <p:cNvPr id="9219" name="Notes Placeholder 2">
            <a:extLst>
              <a:ext uri="{FF2B5EF4-FFF2-40B4-BE49-F238E27FC236}">
                <a16:creationId xmlns:a16="http://schemas.microsoft.com/office/drawing/2014/main" id="{F8E1A95E-BFC1-439B-8BDF-E9499E38360F}"/>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r>
              <a:rPr lang="en-US" altLang="en-US" sz="1200">
                <a:latin typeface="Helvetica" panose="020B0604020202020204" pitchFamily="34" charset="0"/>
              </a:rPr>
              <a:t>Group observations – photos will be blurred.  Individual observation photos may have other children in the background or they may be working with another child.  No childs name will be in the observation notes except the child that is being observed.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A105FD-6FE6-4BA7-9313-F12C6562E148}"/>
              </a:ext>
            </a:extLst>
          </p:cNvPr>
          <p:cNvSpPr>
            <a:spLocks noGrp="1" noRot="1" noChangeAspect="1"/>
          </p:cNvSpPr>
          <p:nvPr>
            <p:ph type="sldImg"/>
          </p:nvPr>
        </p:nvSpPr>
        <p:spPr/>
      </p:sp>
      <p:sp>
        <p:nvSpPr>
          <p:cNvPr id="11267" name="Notes Placeholder 2">
            <a:extLst>
              <a:ext uri="{FF2B5EF4-FFF2-40B4-BE49-F238E27FC236}">
                <a16:creationId xmlns:a16="http://schemas.microsoft.com/office/drawing/2014/main" id="{13FAD5BC-A056-4FD8-80AF-1106D2BE8C63}"/>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r>
              <a:rPr lang="en-US" altLang="en-US" sz="1200">
                <a:latin typeface="Helvetica" panose="020B0604020202020204" pitchFamily="34" charset="0"/>
              </a:rPr>
              <a:t>This is an example of what an observation will look like. Note, parents can’t see assessments.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6944CEC-54AF-467D-B5FC-39B92C629A14}"/>
              </a:ext>
            </a:extLst>
          </p:cNvPr>
          <p:cNvSpPr>
            <a:spLocks noGrp="1" noRot="1" noChangeAspect="1" noTextEdit="1"/>
          </p:cNvSpPr>
          <p:nvPr>
            <p:ph type="sldImg"/>
          </p:nvPr>
        </p:nvSpPr>
        <p:spPr/>
      </p:sp>
      <p:sp>
        <p:nvSpPr>
          <p:cNvPr id="27651" name="Notes Placeholder 2">
            <a:extLst>
              <a:ext uri="{FF2B5EF4-FFF2-40B4-BE49-F238E27FC236}">
                <a16:creationId xmlns:a16="http://schemas.microsoft.com/office/drawing/2014/main" id="{0FD186A9-2AAA-4BBD-B651-F30DEA1E9B7F}"/>
              </a:ext>
            </a:extLst>
          </p:cNvPr>
          <p:cNvSpPr>
            <a:spLocks noGrp="1"/>
          </p:cNvSpPr>
          <p:nvPr>
            <p:ph type="body" idx="1"/>
          </p:nvPr>
        </p:nvSpPr>
        <p:spPr>
          <a:ln/>
          <a:extLst>
            <a:ext uri="{91240B29-F687-4F45-9708-019B960494DF}">
              <a14:hiddenLine xmlns:a14="http://schemas.microsoft.com/office/drawing/2010/main" w="12700" cap="rnd">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a:lnSpc>
                <a:spcPct val="100000"/>
              </a:lnSpc>
              <a:defRPr/>
            </a:pPr>
            <a:r>
              <a:rPr lang="en-GB" altLang="en-US" sz="1200" dirty="0">
                <a:latin typeface="Helvetica" charset="0"/>
              </a:rPr>
              <a:t>At the bottom of each observation, there is a box where you can ‘Leave a reply’. This allows you to comment on the activities we have been doing. It is included in your child’s Learning Journal. Replies cannot be deleted once they have been added so please make sure they are positive and supportive, as they will be shared with the whole class when we look at them together. Your replies may be replied to from here, however this is dependent on a number of factors so please don’t assume we will reply online. We do like to sleep! If you have any specific concerns about your child, this is NOT the place for it but as always, we are more than happy to chat at the beginning or end of each session.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AF676F-0D64-47BB-8E28-01DDCCAE5AA1}"/>
              </a:ext>
            </a:extLst>
          </p:cNvPr>
          <p:cNvSpPr>
            <a:spLocks noGrp="1" noRot="1" noChangeAspect="1"/>
          </p:cNvSpPr>
          <p:nvPr>
            <p:ph type="sldImg"/>
          </p:nvPr>
        </p:nvSpPr>
        <p:spPr/>
      </p:sp>
      <p:sp>
        <p:nvSpPr>
          <p:cNvPr id="15363" name="Notes Placeholder 2">
            <a:extLst>
              <a:ext uri="{FF2B5EF4-FFF2-40B4-BE49-F238E27FC236}">
                <a16:creationId xmlns:a16="http://schemas.microsoft.com/office/drawing/2014/main" id="{C34EBCE3-9541-44C5-B1E0-5C58EB0BA00A}"/>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r>
              <a:rPr lang="en-US" altLang="en-US">
                <a:latin typeface="Helvetica" panose="020B0604020202020204" pitchFamily="34" charset="0"/>
              </a:rPr>
              <a:t>Alfie has been proudly showing us writing the letter m and has told me how to draw the letter 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8AA874A5-BBF2-48B1-8B0B-53E57133C50C}"/>
              </a:ext>
            </a:extLst>
          </p:cNvPr>
          <p:cNvSpPr>
            <a:spLocks noGrp="1" noRot="1" noChangeAspect="1" noTextEdit="1"/>
          </p:cNvSpPr>
          <p:nvPr>
            <p:ph type="sldImg"/>
          </p:nvPr>
        </p:nvSpPr>
        <p:spPr/>
      </p:sp>
      <p:sp>
        <p:nvSpPr>
          <p:cNvPr id="31747" name="Notes Placeholder 2">
            <a:extLst>
              <a:ext uri="{FF2B5EF4-FFF2-40B4-BE49-F238E27FC236}">
                <a16:creationId xmlns:a16="http://schemas.microsoft.com/office/drawing/2014/main" id="{64377CBF-34E4-4A66-AF77-D2163F2DB21A}"/>
              </a:ext>
            </a:extLst>
          </p:cNvPr>
          <p:cNvSpPr>
            <a:spLocks noGrp="1"/>
          </p:cNvSpPr>
          <p:nvPr>
            <p:ph type="body" idx="1"/>
          </p:nvPr>
        </p:nvSpPr>
        <p:spPr>
          <a:ln/>
          <a:extLst>
            <a:ext uri="{91240B29-F687-4F45-9708-019B960494DF}">
              <a14:hiddenLine xmlns:a14="http://schemas.microsoft.com/office/drawing/2010/main" w="12700" cap="rnd">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a:defRPr/>
            </a:pPr>
            <a:r>
              <a:rPr lang="en-GB" altLang="en-US" sz="1200" dirty="0">
                <a:latin typeface="Helvetica" charset="0"/>
              </a:rPr>
              <a:t>Follow the link in the email and create a password and pin number. Please make a note of your password and pin as you will need these to log into your account.  Then click to activate your account. Please check your ‘junk’ folder if you haven’t received an email and let me know if you’ve had anything through by so I can clarify your email address with you.  Just put a note in the contact book and I will look into it for you.</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A6867-6D25-4D64-A427-589662BF17FD}"/>
              </a:ext>
            </a:extLst>
          </p:cNvPr>
          <p:cNvSpPr>
            <a:spLocks noGrp="1" noRot="1" noChangeAspect="1"/>
          </p:cNvSpPr>
          <p:nvPr>
            <p:ph type="sldImg"/>
          </p:nvPr>
        </p:nvSpPr>
        <p:spPr/>
      </p:sp>
      <p:sp>
        <p:nvSpPr>
          <p:cNvPr id="19459" name="Notes Placeholder 2">
            <a:extLst>
              <a:ext uri="{FF2B5EF4-FFF2-40B4-BE49-F238E27FC236}">
                <a16:creationId xmlns:a16="http://schemas.microsoft.com/office/drawing/2014/main" id="{6937B810-36D9-4111-AB0D-D81ACE23B0B8}"/>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DDE73A67-6790-460A-A854-F343908463CC}"/>
              </a:ext>
            </a:extLst>
          </p:cNvPr>
          <p:cNvSpPr>
            <a:spLocks noGrp="1" noRot="1" noChangeAspect="1" noTextEdit="1"/>
          </p:cNvSpPr>
          <p:nvPr>
            <p:ph type="sldImg"/>
          </p:nvPr>
        </p:nvSpPr>
        <p:spPr/>
      </p:sp>
      <p:sp>
        <p:nvSpPr>
          <p:cNvPr id="30723" name="Notes Placeholder 2">
            <a:extLst>
              <a:ext uri="{FF2B5EF4-FFF2-40B4-BE49-F238E27FC236}">
                <a16:creationId xmlns:a16="http://schemas.microsoft.com/office/drawing/2014/main" id="{B3CC31CD-AEDA-4D65-859B-F240DD33F380}"/>
              </a:ext>
            </a:extLst>
          </p:cNvPr>
          <p:cNvSpPr>
            <a:spLocks noGrp="1"/>
          </p:cNvSpPr>
          <p:nvPr>
            <p:ph type="body" idx="1"/>
          </p:nvPr>
        </p:nvSpPr>
        <p:spPr>
          <a:ln/>
          <a:extLst>
            <a:ext uri="{91240B29-F687-4F45-9708-019B960494DF}">
              <a14:hiddenLine xmlns:a14="http://schemas.microsoft.com/office/drawing/2010/main" w="12700" cap="rnd">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a:lnSpc>
                <a:spcPct val="100000"/>
              </a:lnSpc>
              <a:defRPr/>
            </a:pPr>
            <a:r>
              <a:rPr lang="en-GB" altLang="en-US" sz="1200" dirty="0">
                <a:latin typeface="Helvetica" charset="0"/>
              </a:rPr>
              <a:t>If you have managed to download the app and set up a user then great, if not don’t panic – I have screenshots to give you an idea of what you will be able to see. Just to clarify - all the information about your child is stored on a secure website, which only people who have been invited to have access to. Obviously you can show your family the photos and videos, but it is only your login and downloading of the content is prohibited. So this is the login area you will see on phone or tablet once you have opened the app and once logged in, you will seen this screen with a list of all the observations that have been recorded. Please remember we have 30 children in class therefore we aim to update each child's learning journal at least once a week.</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6D2E9D-1347-42D0-92D1-16FC2E3F0EE6}"/>
              </a:ext>
            </a:extLst>
          </p:cNvPr>
          <p:cNvSpPr>
            <a:spLocks noGrp="1" noRot="1" noChangeAspect="1"/>
          </p:cNvSpPr>
          <p:nvPr>
            <p:ph type="sldImg"/>
          </p:nvPr>
        </p:nvSpPr>
        <p:spPr/>
      </p:sp>
      <p:sp>
        <p:nvSpPr>
          <p:cNvPr id="23555" name="Notes Placeholder 2">
            <a:extLst>
              <a:ext uri="{FF2B5EF4-FFF2-40B4-BE49-F238E27FC236}">
                <a16:creationId xmlns:a16="http://schemas.microsoft.com/office/drawing/2014/main" id="{98FB32E1-8347-47DB-9272-6AC92E425A0D}"/>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r>
              <a:rPr lang="en-US" altLang="en-US" sz="1200">
                <a:latin typeface="Helvetica" panose="020B0604020202020204" pitchFamily="34" charset="0"/>
              </a:rPr>
              <a:t>Part of why we love Tapestry so much is how simple it is to use and leaving a reply or commenting on our observations once you’ve received an email update is only a few clicks away. We hope you will enjoy seeing your child through Tapestry and we would love you to share your child’s special moments from home with us and with Tapestry this couldn’t be easier. If you have a photo or video you’d like to share with us on your phone or tablet, simply log on, click on the + and upload.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F02488-8C61-4C0E-985C-C9F28B0D40BE}"/>
              </a:ext>
            </a:extLst>
          </p:cNvPr>
          <p:cNvSpPr>
            <a:spLocks noGrp="1" noRot="1" noChangeAspect="1"/>
          </p:cNvSpPr>
          <p:nvPr>
            <p:ph type="sldImg"/>
          </p:nvPr>
        </p:nvSpPr>
        <p:spPr/>
      </p:sp>
      <p:sp>
        <p:nvSpPr>
          <p:cNvPr id="25603" name="Notes Placeholder 2">
            <a:extLst>
              <a:ext uri="{FF2B5EF4-FFF2-40B4-BE49-F238E27FC236}">
                <a16:creationId xmlns:a16="http://schemas.microsoft.com/office/drawing/2014/main" id="{B4BBC147-7453-45FF-BA2B-70758E6F6D50}"/>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1160A6-4EBE-4615-8221-B84E7F8A6BCF}"/>
              </a:ext>
            </a:extLst>
          </p:cNvPr>
          <p:cNvSpPr>
            <a:spLocks noGrp="1" noRot="1" noChangeAspect="1"/>
          </p:cNvSpPr>
          <p:nvPr>
            <p:ph type="sldImg"/>
          </p:nvPr>
        </p:nvSpPr>
        <p:spPr/>
      </p:sp>
      <p:sp>
        <p:nvSpPr>
          <p:cNvPr id="27651" name="Notes Placeholder 2">
            <a:extLst>
              <a:ext uri="{FF2B5EF4-FFF2-40B4-BE49-F238E27FC236}">
                <a16:creationId xmlns:a16="http://schemas.microsoft.com/office/drawing/2014/main" id="{42FEE120-7917-4788-A126-F5B8710B6103}"/>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r>
              <a:rPr lang="en-US" altLang="en-US"/>
              <a:t>Once you have added a ‘Wow moment’ and clicked ‘save observation’, we then get an email notification. You may notice it saying ‘not in journal’ which is simply because we have to approve it before it can be ‘officially’ added. We will try to leave a reply to what you’ve added as we get really excited about seeing things from home(!) and we can then also add our assessments from what you’ve posted too – it really is a valuable tool!</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5ACC74-11BE-4086-8C52-F612545DAF57}"/>
              </a:ext>
            </a:extLst>
          </p:cNvPr>
          <p:cNvSpPr>
            <a:spLocks noGrp="1" noRot="1" noChangeAspect="1"/>
          </p:cNvSpPr>
          <p:nvPr>
            <p:ph type="sldImg"/>
          </p:nvPr>
        </p:nvSpPr>
        <p:spPr/>
      </p:sp>
      <p:sp>
        <p:nvSpPr>
          <p:cNvPr id="29699" name="Notes Placeholder 2">
            <a:extLst>
              <a:ext uri="{FF2B5EF4-FFF2-40B4-BE49-F238E27FC236}">
                <a16:creationId xmlns:a16="http://schemas.microsoft.com/office/drawing/2014/main" id="{12412DA2-B838-464D-8A67-B24FFF379203}"/>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6AA42-59A0-460D-8E99-DA79B7E4C419}"/>
              </a:ext>
            </a:extLst>
          </p:cNvPr>
          <p:cNvSpPr>
            <a:spLocks noGrp="1" noRot="1" noChangeAspect="1"/>
          </p:cNvSpPr>
          <p:nvPr>
            <p:ph type="sldImg"/>
          </p:nvPr>
        </p:nvSpPr>
        <p:spPr/>
      </p:sp>
      <p:sp>
        <p:nvSpPr>
          <p:cNvPr id="31747" name="Notes Placeholder 2">
            <a:extLst>
              <a:ext uri="{FF2B5EF4-FFF2-40B4-BE49-F238E27FC236}">
                <a16:creationId xmlns:a16="http://schemas.microsoft.com/office/drawing/2014/main" id="{73870B34-4E73-4C07-A832-3BD3ECAEB401}"/>
              </a:ext>
            </a:extLst>
          </p:cNvPr>
          <p:cNvSpPr>
            <a:spLocks noGrp="1"/>
          </p:cNvSpPr>
          <p:nvPr>
            <p:ph type="body" idx="1"/>
          </p:nvPr>
        </p:nvSpPr>
        <p:spPr>
          <a:noFill/>
          <a:extLst>
            <a:ext uri="{91240B29-F687-4F45-9708-019B960494DF}">
              <a14:hiddenLine xmlns:a14="http://schemas.microsoft.com/office/drawing/2010/main" w="12700" cap="rnd">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937784254"/>
      </p:ext>
    </p:extLst>
  </p:cSld>
  <p:clrMapOvr>
    <a:masterClrMapping/>
  </p:clrMapOvr>
  <p:transition spd="slow">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79650044"/>
      </p:ext>
    </p:extLst>
  </p:cSld>
  <p:clrMapOvr>
    <a:masterClrMapping/>
  </p:clrMapOvr>
  <p:transition spd="slow">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53369898"/>
      </p:ext>
    </p:extLst>
  </p:cSld>
  <p:clrMapOvr>
    <a:masterClrMapping/>
  </p:clrMapOvr>
  <p:transition spd="slow">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71107892"/>
      </p:ext>
    </p:extLst>
  </p:cSld>
  <p:clrMapOvr>
    <a:masterClrMapping/>
  </p:clrMapOvr>
  <p:transition spd="slow">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50529407"/>
      </p:ext>
    </p:extLst>
  </p:cSld>
  <p:clrMapOvr>
    <a:masterClrMapping/>
  </p:clrMapOvr>
  <p:transition spd="slow">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3906569615"/>
      </p:ext>
    </p:extLst>
  </p:cSld>
  <p:clrMapOvr>
    <a:masterClrMapping/>
  </p:clrMapOvr>
  <p:transition spd="slow">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6650445"/>
      </p:ext>
    </p:extLst>
  </p:cSld>
  <p:clrMapOvr>
    <a:masterClrMapping/>
  </p:clrMapOvr>
  <p:transition spd="slow">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95662243"/>
      </p:ext>
    </p:extLst>
  </p:cSld>
  <p:clrMapOvr>
    <a:masterClrMapping/>
  </p:clrMapOvr>
  <p:transition spd="slow">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sym typeface="Georgia" pitchFamily="18"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93287092"/>
      </p:ext>
    </p:extLst>
  </p:cSld>
  <p:clrMapOvr>
    <a:masterClrMapping/>
  </p:clrMapOvr>
  <p:transition spd="slow">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46412616"/>
      </p:ext>
    </p:extLst>
  </p:cSld>
  <p:clrMapOvr>
    <a:masterClrMapping/>
  </p:clrMapOvr>
  <p:transition spd="slow">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9814344"/>
      </p:ext>
    </p:extLst>
  </p:cSld>
  <p:clrMapOvr>
    <a:masterClrMapping/>
  </p:clrMapOvr>
  <p:transition spd="slow">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endParaRPr lang="en-GB"/>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325247266"/>
      </p:ext>
    </p:extLst>
  </p:cSld>
  <p:clrMapOvr>
    <a:masterClrMapping/>
  </p:clrMapOvr>
  <p:transition spd="slow">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93843255"/>
      </p:ext>
    </p:extLst>
  </p:cSld>
  <p:clrMapOvr>
    <a:masterClrMapping/>
  </p:clrMapOvr>
  <p:transition spd="slow">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313165070"/>
      </p:ext>
    </p:extLst>
  </p:cSld>
  <p:clrMapOvr>
    <a:masterClrMapping/>
  </p:clrMapOvr>
  <p:transition spd="slow">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270000" y="7696200"/>
            <a:ext cx="5156200" cy="121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78600" y="7696200"/>
            <a:ext cx="5156200" cy="121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07714867"/>
      </p:ext>
    </p:extLst>
  </p:cSld>
  <p:clrMapOvr>
    <a:masterClrMapping/>
  </p:clrMapOvr>
  <p:transition spd="slow">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27493355"/>
      </p:ext>
    </p:extLst>
  </p:cSld>
  <p:clrMapOvr>
    <a:masterClrMapping/>
  </p:clrMapOvr>
  <p:transition spd="slow">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9622"/>
      </p:ext>
    </p:extLst>
  </p:cSld>
  <p:clrMapOvr>
    <a:masterClrMapping/>
  </p:clrMapOvr>
  <p:transition spd="slow">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005685"/>
      </p:ext>
    </p:extLst>
  </p:cSld>
  <p:clrMapOvr>
    <a:masterClrMapping/>
  </p:clrMapOvr>
  <p:transition spd="slow">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34217627"/>
      </p:ext>
    </p:extLst>
  </p:cSld>
  <p:clrMapOvr>
    <a:masterClrMapping/>
  </p:clrMapOvr>
  <p:transition spd="slow">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sym typeface="Georgia" pitchFamily="18"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02892216"/>
      </p:ext>
    </p:extLst>
  </p:cSld>
  <p:clrMapOvr>
    <a:masterClrMapping/>
  </p:clrMapOvr>
  <p:transition spd="slow">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61623942"/>
      </p:ext>
    </p:extLst>
  </p:cSld>
  <p:clrMapOvr>
    <a:masterClrMapping/>
  </p:clrMapOvr>
  <p:transition spd="slow">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6223000"/>
            <a:ext cx="2616200" cy="2692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270000" y="6223000"/>
            <a:ext cx="7696200" cy="2692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14619308"/>
      </p:ext>
    </p:extLst>
  </p:cSld>
  <p:clrMapOvr>
    <a:masterClrMapping/>
  </p:clrMapOvr>
  <p:transition spd="slow">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p:dissolve/>
  </p:transition>
  <p:txStyles>
    <p:titleStyle>
      <a:lvl1pPr algn="ctr" defTabSz="584200" rtl="0" eaLnBrk="0" fontAlgn="base" hangingPunct="0">
        <a:spcBef>
          <a:spcPct val="0"/>
        </a:spcBef>
        <a:spcAft>
          <a:spcPct val="0"/>
        </a:spcAft>
        <a:defRPr sz="7200" i="1">
          <a:solidFill>
            <a:srgbClr val="1F1F1F"/>
          </a:solidFill>
          <a:latin typeface="+mj-lt"/>
          <a:ea typeface="MS PGothic" pitchFamily="34" charset="-128"/>
          <a:cs typeface="+mj-cs"/>
          <a:sym typeface="Georgia" panose="02040502050405020303" pitchFamily="18" charset="0"/>
        </a:defRPr>
      </a:lvl1pPr>
      <a:lvl2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2pPr>
      <a:lvl3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3pPr>
      <a:lvl4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4pPr>
      <a:lvl5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5pPr>
      <a:lvl6pPr marL="4572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6pPr>
      <a:lvl7pPr marL="9144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7pPr>
      <a:lvl8pPr marL="13716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8pPr>
      <a:lvl9pPr marL="18288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9pPr>
    </p:titleStyle>
    <p:bodyStyle>
      <a:lvl1pPr marL="342900" indent="-342900" algn="l" defTabSz="584200" rtl="0" eaLnBrk="0" fontAlgn="base" hangingPunct="0">
        <a:spcBef>
          <a:spcPts val="4000"/>
        </a:spcBef>
        <a:spcAft>
          <a:spcPct val="0"/>
        </a:spcAft>
        <a:defRPr sz="3600">
          <a:solidFill>
            <a:srgbClr val="004F75"/>
          </a:solidFill>
          <a:latin typeface="+mn-lt"/>
          <a:ea typeface="MS PGothic" pitchFamily="34" charset="-128"/>
          <a:cs typeface="+mn-cs"/>
          <a:sym typeface="Georgia" panose="02040502050405020303" pitchFamily="18" charset="0"/>
        </a:defRPr>
      </a:lvl1pPr>
      <a:lvl2pPr marL="342900" indent="1143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2pPr>
      <a:lvl3pPr marL="685800" indent="2286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3pPr>
      <a:lvl4pPr marL="1028700" indent="3429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4pPr>
      <a:lvl5pPr marL="1371600" indent="4572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5pPr>
      <a:lvl6pPr marL="18288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6pPr>
      <a:lvl7pPr marL="22860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7pPr>
      <a:lvl8pPr marL="27432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8pPr>
      <a:lvl9pPr marL="32004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CEA30ED2-AFB0-40B7-B944-156B67C18002}"/>
              </a:ext>
            </a:extLst>
          </p:cNvPr>
          <p:cNvSpPr>
            <a:spLocks noGrp="1"/>
          </p:cNvSpPr>
          <p:nvPr>
            <p:ph type="title"/>
          </p:nvPr>
        </p:nvSpPr>
        <p:spPr bwMode="auto">
          <a:xfrm>
            <a:off x="1270000" y="6223000"/>
            <a:ext cx="10464800" cy="148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0" tIns="0" rIns="0" bIns="0" numCol="1" anchor="b" anchorCtr="0" compatLnSpc="1">
            <a:prstTxWarp prst="textNoShape">
              <a:avLst/>
            </a:prstTxWarp>
          </a:bodyPr>
          <a:lstStyle/>
          <a:p>
            <a:pPr lvl="0"/>
            <a:r>
              <a:rPr lang="en-US">
                <a:sym typeface="Georgia" charset="0"/>
              </a:rPr>
              <a:t>Click to edit Master title style</a:t>
            </a:r>
          </a:p>
        </p:txBody>
      </p:sp>
      <p:sp>
        <p:nvSpPr>
          <p:cNvPr id="1027" name="Rectangle 2">
            <a:extLst>
              <a:ext uri="{FF2B5EF4-FFF2-40B4-BE49-F238E27FC236}">
                <a16:creationId xmlns:a16="http://schemas.microsoft.com/office/drawing/2014/main" id="{B74E8DC6-70FE-4B7E-8040-625F9965DCFB}"/>
              </a:ext>
            </a:extLst>
          </p:cNvPr>
          <p:cNvSpPr>
            <a:spLocks noGrp="1"/>
          </p:cNvSpPr>
          <p:nvPr>
            <p:ph type="body" idx="1"/>
          </p:nvPr>
        </p:nvSpPr>
        <p:spPr bwMode="auto">
          <a:xfrm>
            <a:off x="1270000" y="7696200"/>
            <a:ext cx="10464800" cy="121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0" tIns="0" rIns="0" bIns="0" numCol="1" anchor="t" anchorCtr="0" compatLnSpc="1">
            <a:prstTxWarp prst="textNoShape">
              <a:avLst/>
            </a:prstTxWarp>
          </a:bodyPr>
          <a:lstStyle/>
          <a:p>
            <a:pPr lvl="0"/>
            <a:r>
              <a:rPr lang="en-US">
                <a:sym typeface="Georgia" charset="0"/>
              </a:rPr>
              <a:t>Click to edit Master text styles</a:t>
            </a:r>
          </a:p>
          <a:p>
            <a:pPr lvl="1"/>
            <a:r>
              <a:rPr lang="en-US">
                <a:sym typeface="Georgia" charset="0"/>
              </a:rPr>
              <a:t>Second level</a:t>
            </a:r>
          </a:p>
          <a:p>
            <a:pPr lvl="2"/>
            <a:r>
              <a:rPr lang="en-US">
                <a:sym typeface="Georgia" charset="0"/>
              </a:rPr>
              <a:t>Third level</a:t>
            </a:r>
          </a:p>
          <a:p>
            <a:pPr lvl="3"/>
            <a:r>
              <a:rPr lang="en-US">
                <a:sym typeface="Georgia" charset="0"/>
              </a:rPr>
              <a:t>Fourth level</a:t>
            </a:r>
          </a:p>
          <a:p>
            <a:pPr lvl="4"/>
            <a:r>
              <a:rPr lang="en-US">
                <a:sym typeface="Georgia" charset="0"/>
              </a:rPr>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dissolve/>
  </p:transition>
  <p:txStyles>
    <p:titleStyle>
      <a:lvl1pPr algn="ctr" defTabSz="584200" rtl="0" eaLnBrk="0" fontAlgn="base" hangingPunct="0">
        <a:spcBef>
          <a:spcPct val="0"/>
        </a:spcBef>
        <a:spcAft>
          <a:spcPct val="0"/>
        </a:spcAft>
        <a:defRPr sz="7200" i="1">
          <a:solidFill>
            <a:srgbClr val="1F1F1F"/>
          </a:solidFill>
          <a:latin typeface="+mj-lt"/>
          <a:ea typeface="MS PGothic" pitchFamily="34" charset="-128"/>
          <a:cs typeface="+mj-cs"/>
          <a:sym typeface="Georgia" panose="02040502050405020303" pitchFamily="18" charset="0"/>
        </a:defRPr>
      </a:lvl1pPr>
      <a:lvl2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2pPr>
      <a:lvl3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3pPr>
      <a:lvl4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4pPr>
      <a:lvl5pPr algn="ctr" defTabSz="584200" rtl="0" eaLnBrk="0" fontAlgn="base" hangingPunct="0">
        <a:spcBef>
          <a:spcPct val="0"/>
        </a:spcBef>
        <a:spcAft>
          <a:spcPct val="0"/>
        </a:spcAft>
        <a:defRPr sz="7200" i="1">
          <a:solidFill>
            <a:srgbClr val="1F1F1F"/>
          </a:solidFill>
          <a:latin typeface="Georgia" pitchFamily="18" charset="0"/>
          <a:ea typeface="MS PGothic" pitchFamily="34" charset="-128"/>
          <a:cs typeface="Georgia" pitchFamily="18" charset="0"/>
          <a:sym typeface="Georgia" panose="02040502050405020303" pitchFamily="18" charset="0"/>
        </a:defRPr>
      </a:lvl5pPr>
      <a:lvl6pPr marL="4572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6pPr>
      <a:lvl7pPr marL="9144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7pPr>
      <a:lvl8pPr marL="13716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8pPr>
      <a:lvl9pPr marL="1828800" algn="ctr" defTabSz="584200" rtl="0" fontAlgn="base" hangingPunct="0">
        <a:spcBef>
          <a:spcPct val="0"/>
        </a:spcBef>
        <a:spcAft>
          <a:spcPct val="0"/>
        </a:spcAft>
        <a:defRPr sz="7200" i="1">
          <a:solidFill>
            <a:srgbClr val="1F1F1F"/>
          </a:solidFill>
          <a:latin typeface="Georgia" pitchFamily="18" charset="0"/>
          <a:ea typeface="Georgia" pitchFamily="18" charset="0"/>
          <a:cs typeface="Georgia" pitchFamily="18" charset="0"/>
          <a:sym typeface="Georgia" pitchFamily="18" charset="0"/>
        </a:defRPr>
      </a:lvl9pPr>
    </p:titleStyle>
    <p:bodyStyle>
      <a:lvl1pPr marL="342900" indent="-342900" algn="l" defTabSz="584200" rtl="0" eaLnBrk="0" fontAlgn="base" hangingPunct="0">
        <a:spcBef>
          <a:spcPts val="4000"/>
        </a:spcBef>
        <a:spcAft>
          <a:spcPct val="0"/>
        </a:spcAft>
        <a:defRPr sz="3600">
          <a:solidFill>
            <a:srgbClr val="004F75"/>
          </a:solidFill>
          <a:latin typeface="+mn-lt"/>
          <a:ea typeface="MS PGothic" pitchFamily="34" charset="-128"/>
          <a:cs typeface="+mn-cs"/>
          <a:sym typeface="Georgia" panose="02040502050405020303" pitchFamily="18" charset="0"/>
        </a:defRPr>
      </a:lvl1pPr>
      <a:lvl2pPr marL="342900" indent="1143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2pPr>
      <a:lvl3pPr marL="685800" indent="2286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3pPr>
      <a:lvl4pPr marL="1028700" indent="3429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4pPr>
      <a:lvl5pPr marL="1371600" indent="457200" algn="l" defTabSz="584200" rtl="0" eaLnBrk="0" fontAlgn="base" hangingPunct="0">
        <a:spcBef>
          <a:spcPts val="4000"/>
        </a:spcBef>
        <a:spcAft>
          <a:spcPct val="0"/>
        </a:spcAft>
        <a:defRPr sz="3600">
          <a:solidFill>
            <a:srgbClr val="004F75"/>
          </a:solidFill>
          <a:latin typeface="+mn-lt"/>
          <a:ea typeface="+mn-ea"/>
          <a:cs typeface="+mn-cs"/>
          <a:sym typeface="Georgia" panose="02040502050405020303" pitchFamily="18" charset="0"/>
        </a:defRPr>
      </a:lvl5pPr>
      <a:lvl6pPr marL="18288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6pPr>
      <a:lvl7pPr marL="22860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7pPr>
      <a:lvl8pPr marL="27432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8pPr>
      <a:lvl9pPr marL="3200400" algn="l" defTabSz="584200" rtl="0" fontAlgn="base" hangingPunct="0">
        <a:spcBef>
          <a:spcPts val="4000"/>
        </a:spcBef>
        <a:spcAft>
          <a:spcPct val="0"/>
        </a:spcAft>
        <a:defRPr sz="3600">
          <a:solidFill>
            <a:srgbClr val="004F75"/>
          </a:solidFill>
          <a:latin typeface="+mn-lt"/>
          <a:ea typeface="+mn-ea"/>
          <a:cs typeface="+mn-cs"/>
          <a:sym typeface="Georgia"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AutoShape 3">
            <a:extLst>
              <a:ext uri="{FF2B5EF4-FFF2-40B4-BE49-F238E27FC236}">
                <a16:creationId xmlns:a16="http://schemas.microsoft.com/office/drawing/2014/main" id="{557B9C46-BB3E-4FBC-AFEA-4E60B39CA393}"/>
              </a:ext>
            </a:extLst>
          </p:cNvPr>
          <p:cNvSpPr>
            <a:spLocks/>
          </p:cNvSpPr>
          <p:nvPr/>
        </p:nvSpPr>
        <p:spPr bwMode="auto">
          <a:xfrm>
            <a:off x="2325688" y="7685088"/>
            <a:ext cx="8382000" cy="143986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r>
              <a:rPr lang="en-US" sz="6000" dirty="0">
                <a:solidFill>
                  <a:schemeClr val="accent6"/>
                </a:solidFill>
                <a:latin typeface="Arial Rounded MT Bold"/>
                <a:ea typeface="ＭＳ Ｐゴシック" charset="0"/>
                <a:cs typeface="Arial Rounded MT Bold"/>
                <a:sym typeface="Chalkduster" charset="0"/>
              </a:rPr>
              <a:t>Introducing Tapestry</a:t>
            </a:r>
            <a:endParaRPr lang="en-US" sz="6000" dirty="0">
              <a:solidFill>
                <a:schemeClr val="accent6"/>
              </a:solidFill>
              <a:latin typeface="Arial Rounded MT Bold"/>
              <a:ea typeface="ＭＳ Ｐゴシック" charset="0"/>
              <a:cs typeface="Arial Rounded MT Bold"/>
              <a:sym typeface="Georgia" charset="0"/>
            </a:endParaRPr>
          </a:p>
        </p:txBody>
      </p:sp>
      <p:pic>
        <p:nvPicPr>
          <p:cNvPr id="4099" name="Picture 2">
            <a:extLst>
              <a:ext uri="{FF2B5EF4-FFF2-40B4-BE49-F238E27FC236}">
                <a16:creationId xmlns:a16="http://schemas.microsoft.com/office/drawing/2014/main" id="{D08B3AE1-5DFB-451D-AA7F-9179B165B7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50" y="1068388"/>
            <a:ext cx="6618288" cy="661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a:extLst>
              <a:ext uri="{FF2B5EF4-FFF2-40B4-BE49-F238E27FC236}">
                <a16:creationId xmlns:a16="http://schemas.microsoft.com/office/drawing/2014/main" id="{BAD83DBF-B5AD-43C1-8E8F-8E27DB906914}"/>
              </a:ext>
            </a:extLst>
          </p:cNvPr>
          <p:cNvSpPr>
            <a:spLocks/>
          </p:cNvSpPr>
          <p:nvPr/>
        </p:nvSpPr>
        <p:spPr bwMode="auto">
          <a:xfrm>
            <a:off x="598488" y="5092700"/>
            <a:ext cx="11736387" cy="4660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eaLnBrk="0">
              <a:defRPr sz="3600">
                <a:solidFill>
                  <a:srgbClr val="004F75"/>
                </a:solidFill>
                <a:latin typeface="Georgia" pitchFamily="18" charset="0"/>
                <a:ea typeface="MS PGothic" pitchFamily="34" charset="-128"/>
                <a:sym typeface="Georgia" pitchFamily="18" charset="0"/>
              </a:defRPr>
            </a:lvl1pPr>
            <a:lvl2pPr marL="742950" indent="-285750" eaLnBrk="0">
              <a:defRPr sz="3600">
                <a:solidFill>
                  <a:srgbClr val="004F75"/>
                </a:solidFill>
                <a:latin typeface="Georgia" pitchFamily="18" charset="0"/>
                <a:ea typeface="MS PGothic" pitchFamily="34" charset="-128"/>
                <a:sym typeface="Georgia" pitchFamily="18" charset="0"/>
              </a:defRPr>
            </a:lvl2pPr>
            <a:lvl3pPr marL="1143000" indent="-228600" eaLnBrk="0">
              <a:defRPr sz="3600">
                <a:solidFill>
                  <a:srgbClr val="004F75"/>
                </a:solidFill>
                <a:latin typeface="Georgia" pitchFamily="18" charset="0"/>
                <a:ea typeface="MS PGothic" pitchFamily="34" charset="-128"/>
                <a:sym typeface="Georgia" pitchFamily="18" charset="0"/>
              </a:defRPr>
            </a:lvl3pPr>
            <a:lvl4pPr marL="1600200" indent="-228600" eaLnBrk="0">
              <a:defRPr sz="3600">
                <a:solidFill>
                  <a:srgbClr val="004F75"/>
                </a:solidFill>
                <a:latin typeface="Georgia" pitchFamily="18" charset="0"/>
                <a:ea typeface="MS PGothic" pitchFamily="34" charset="-128"/>
                <a:sym typeface="Georgia" pitchFamily="18" charset="0"/>
              </a:defRPr>
            </a:lvl4pPr>
            <a:lvl5pPr marL="2057400" indent="-228600" eaLnBrk="0">
              <a:defRPr sz="3600">
                <a:solidFill>
                  <a:srgbClr val="004F75"/>
                </a:solidFill>
                <a:latin typeface="Georgia" pitchFamily="18" charset="0"/>
                <a:ea typeface="MS PGothic" pitchFamily="34" charset="-128"/>
                <a:sym typeface="Georgia" pitchFamily="18" charset="0"/>
              </a:defRPr>
            </a:lvl5pPr>
            <a:lvl6pPr marL="2514600" indent="-228600" algn="ctr" eaLnBrk="0" fontAlgn="base" hangingPunct="0">
              <a:spcBef>
                <a:spcPct val="0"/>
              </a:spcBef>
              <a:spcAft>
                <a:spcPct val="0"/>
              </a:spcAft>
              <a:defRPr sz="3600">
                <a:solidFill>
                  <a:srgbClr val="004F75"/>
                </a:solidFill>
                <a:latin typeface="Georgia" pitchFamily="18" charset="0"/>
                <a:ea typeface="MS PGothic" pitchFamily="34" charset="-128"/>
                <a:sym typeface="Georgia" pitchFamily="18" charset="0"/>
              </a:defRPr>
            </a:lvl6pPr>
            <a:lvl7pPr marL="2971800" indent="-228600" algn="ctr" eaLnBrk="0" fontAlgn="base" hangingPunct="0">
              <a:spcBef>
                <a:spcPct val="0"/>
              </a:spcBef>
              <a:spcAft>
                <a:spcPct val="0"/>
              </a:spcAft>
              <a:defRPr sz="3600">
                <a:solidFill>
                  <a:srgbClr val="004F75"/>
                </a:solidFill>
                <a:latin typeface="Georgia" pitchFamily="18" charset="0"/>
                <a:ea typeface="MS PGothic" pitchFamily="34" charset="-128"/>
                <a:sym typeface="Georgia" pitchFamily="18" charset="0"/>
              </a:defRPr>
            </a:lvl7pPr>
            <a:lvl8pPr marL="3429000" indent="-228600" algn="ctr" eaLnBrk="0" fontAlgn="base" hangingPunct="0">
              <a:spcBef>
                <a:spcPct val="0"/>
              </a:spcBef>
              <a:spcAft>
                <a:spcPct val="0"/>
              </a:spcAft>
              <a:defRPr sz="3600">
                <a:solidFill>
                  <a:srgbClr val="004F75"/>
                </a:solidFill>
                <a:latin typeface="Georgia" pitchFamily="18" charset="0"/>
                <a:ea typeface="MS PGothic" pitchFamily="34" charset="-128"/>
                <a:sym typeface="Georgia" pitchFamily="18" charset="0"/>
              </a:defRPr>
            </a:lvl8pPr>
            <a:lvl9pPr marL="3886200" indent="-228600" algn="ctr" eaLnBrk="0" fontAlgn="base" hangingPunct="0">
              <a:spcBef>
                <a:spcPct val="0"/>
              </a:spcBef>
              <a:spcAft>
                <a:spcPct val="0"/>
              </a:spcAft>
              <a:defRPr sz="3600">
                <a:solidFill>
                  <a:srgbClr val="004F75"/>
                </a:solidFill>
                <a:latin typeface="Georgia" pitchFamily="18" charset="0"/>
                <a:ea typeface="MS PGothic" pitchFamily="34" charset="-128"/>
                <a:sym typeface="Georgia" pitchFamily="18" charset="0"/>
              </a:defRPr>
            </a:lvl9pPr>
          </a:lstStyle>
          <a:p>
            <a:pPr algn="ctr" defTabSz="914400" eaLnBrk="1">
              <a:defRPr/>
            </a:pPr>
            <a:r>
              <a:rPr lang="en-US" altLang="en-US" sz="3500" b="1" dirty="0">
                <a:latin typeface="Arial Rounded MT Bold" panose="020F0704030504030204" pitchFamily="34" charset="0"/>
              </a:rPr>
              <a:t>There’s an enormous body of research…on the positive impact of parent partnerships…not just in school but throughout life.       We cannot educate our children without reaching out to their parents. When schools and families work together, children have a far better chance of not only being successful in school but being successful in life as well.  </a:t>
            </a:r>
          </a:p>
          <a:p>
            <a:pPr algn="ctr" defTabSz="914400" eaLnBrk="1">
              <a:defRPr/>
            </a:pPr>
            <a:r>
              <a:rPr lang="en-US" altLang="en-US" sz="2400" dirty="0">
                <a:solidFill>
                  <a:srgbClr val="1F1F1F"/>
                </a:solidFill>
                <a:latin typeface="Arial Rounded MT Bold" panose="020F0704030504030204" pitchFamily="34" charset="0"/>
              </a:rPr>
              <a:t>http://inclusiveschools.org (2015)</a:t>
            </a:r>
            <a:endParaRPr lang="en-US" altLang="en-US" sz="1600" dirty="0">
              <a:solidFill>
                <a:srgbClr val="1F1F1F"/>
              </a:solidFill>
              <a:latin typeface="Arial Rounded MT Bold" panose="020F0704030504030204" pitchFamily="34" charset="0"/>
            </a:endParaRPr>
          </a:p>
        </p:txBody>
      </p:sp>
      <p:pic>
        <p:nvPicPr>
          <p:cNvPr id="6147" name="Picture 5" descr="Image result for twydall primary school">
            <a:extLst>
              <a:ext uri="{FF2B5EF4-FFF2-40B4-BE49-F238E27FC236}">
                <a16:creationId xmlns:a16="http://schemas.microsoft.com/office/drawing/2014/main" id="{71DD20E3-BCA1-43E1-8C8B-6B225648B3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2675" y="628650"/>
            <a:ext cx="5688013" cy="428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81B0D-E779-42C5-8765-DE43005736F8}"/>
              </a:ext>
            </a:extLst>
          </p:cNvPr>
          <p:cNvSpPr>
            <a:spLocks noGrp="1"/>
          </p:cNvSpPr>
          <p:nvPr>
            <p:ph type="title"/>
          </p:nvPr>
        </p:nvSpPr>
        <p:spPr>
          <a:xfrm>
            <a:off x="650875" y="587375"/>
            <a:ext cx="11703050" cy="1625600"/>
          </a:xfrm>
        </p:spPr>
        <p:txBody>
          <a:bodyPr/>
          <a:lstStyle/>
          <a:p>
            <a:pPr>
              <a:defRPr/>
            </a:pPr>
            <a:r>
              <a:rPr lang="en-US" sz="5200" b="1" i="0" dirty="0">
                <a:solidFill>
                  <a:schemeClr val="accent1">
                    <a:lumMod val="50000"/>
                  </a:schemeClr>
                </a:solidFill>
                <a:latin typeface="Arial Rounded MT Bold" panose="020F0704030504030204" pitchFamily="34" charset="0"/>
                <a:ea typeface="ＭＳ Ｐゴシック" charset="0"/>
                <a:cs typeface="Helvetica"/>
                <a:sym typeface="Georgia" charset="0"/>
              </a:rPr>
              <a:t>Safe Usage</a:t>
            </a:r>
          </a:p>
        </p:txBody>
      </p:sp>
      <p:sp>
        <p:nvSpPr>
          <p:cNvPr id="3" name="Content Placeholder 2">
            <a:extLst>
              <a:ext uri="{FF2B5EF4-FFF2-40B4-BE49-F238E27FC236}">
                <a16:creationId xmlns:a16="http://schemas.microsoft.com/office/drawing/2014/main" id="{A80EAA6C-9E48-4E13-9AE2-6B4180070E5A}"/>
              </a:ext>
            </a:extLst>
          </p:cNvPr>
          <p:cNvSpPr>
            <a:spLocks noGrp="1"/>
          </p:cNvSpPr>
          <p:nvPr>
            <p:ph idx="1"/>
          </p:nvPr>
        </p:nvSpPr>
        <p:spPr>
          <a:xfrm>
            <a:off x="1030288" y="1408113"/>
            <a:ext cx="10593387" cy="8345487"/>
          </a:xfrm>
        </p:spPr>
        <p:txBody>
          <a:bodyPr/>
          <a:lstStyle/>
          <a:p>
            <a:pPr marL="44450" indent="0" defTabSz="914400" eaLnBrk="1" hangingPunct="1">
              <a:spcBef>
                <a:spcPct val="20000"/>
              </a:spcBef>
              <a:spcAft>
                <a:spcPts val="300"/>
              </a:spcAft>
              <a:buClr>
                <a:srgbClr val="C3260C"/>
              </a:buClr>
              <a:buSzPct val="130000"/>
              <a:defRPr/>
            </a:pPr>
            <a:r>
              <a:rPr lang="en-GB" altLang="en-US" b="1" kern="1200" dirty="0">
                <a:solidFill>
                  <a:srgbClr val="FF0000"/>
                </a:solidFill>
                <a:latin typeface="Arial Rounded MT Bold" panose="020F0704030504030204" pitchFamily="34" charset="0"/>
                <a:ea typeface="Batang" pitchFamily="18" charset="-127"/>
              </a:rPr>
              <a:t>No information from Tapestry can be shared with other people or published in any way.  Only parents and carers who have signed the agreement have access to Tapestry.</a:t>
            </a:r>
          </a:p>
          <a:p>
            <a:pPr marL="44450" indent="0" defTabSz="914400" eaLnBrk="1" hangingPunct="1">
              <a:spcBef>
                <a:spcPct val="20000"/>
              </a:spcBef>
              <a:spcAft>
                <a:spcPts val="300"/>
              </a:spcAft>
              <a:buClr>
                <a:srgbClr val="C3260C"/>
              </a:buClr>
              <a:buSzPct val="130000"/>
              <a:defRPr/>
            </a:pPr>
            <a:endParaRPr lang="en-GB" altLang="en-US" b="1" kern="1200" dirty="0">
              <a:solidFill>
                <a:srgbClr val="FF0000"/>
              </a:solidFill>
              <a:latin typeface="Arial Rounded MT Bold" panose="020F0704030504030204" pitchFamily="34" charset="0"/>
              <a:ea typeface="Batang" pitchFamily="18" charset="-127"/>
            </a:endParaRPr>
          </a:p>
          <a:p>
            <a:pPr marL="44450" indent="0" defTabSz="914400" eaLnBrk="1" hangingPunct="1">
              <a:spcBef>
                <a:spcPct val="20000"/>
              </a:spcBef>
              <a:spcAft>
                <a:spcPts val="300"/>
              </a:spcAft>
              <a:buClr>
                <a:srgbClr val="C3260C"/>
              </a:buClr>
              <a:buSzPct val="130000"/>
              <a:defRPr/>
            </a:pPr>
            <a:r>
              <a:rPr lang="en-GB" altLang="en-US" b="1" kern="1200" dirty="0">
                <a:solidFill>
                  <a:srgbClr val="404040"/>
                </a:solidFill>
                <a:latin typeface="Arial Rounded MT Bold" panose="020F0704030504030204" pitchFamily="34" charset="0"/>
                <a:ea typeface="Batang" pitchFamily="18" charset="-127"/>
              </a:rPr>
              <a:t>★ This means that photographs or videos from Tapestry cannot be posted on a social networking site or displayed in a public place.</a:t>
            </a:r>
          </a:p>
          <a:p>
            <a:pPr marL="44450" indent="0" defTabSz="914400" eaLnBrk="1" hangingPunct="1">
              <a:spcBef>
                <a:spcPct val="20000"/>
              </a:spcBef>
              <a:spcAft>
                <a:spcPts val="300"/>
              </a:spcAft>
              <a:buClr>
                <a:srgbClr val="C3260C"/>
              </a:buClr>
              <a:buSzPct val="130000"/>
              <a:defRPr/>
            </a:pPr>
            <a:endParaRPr lang="en-GB" altLang="en-US" b="1" kern="1200" dirty="0">
              <a:solidFill>
                <a:srgbClr val="404040"/>
              </a:solidFill>
              <a:latin typeface="Arial Rounded MT Bold" panose="020F0704030504030204" pitchFamily="34" charset="0"/>
              <a:ea typeface="Batang" pitchFamily="18" charset="-127"/>
            </a:endParaRPr>
          </a:p>
          <a:p>
            <a:pPr marL="44450" indent="0" defTabSz="914400" eaLnBrk="1" hangingPunct="1">
              <a:spcBef>
                <a:spcPct val="20000"/>
              </a:spcBef>
              <a:spcAft>
                <a:spcPts val="300"/>
              </a:spcAft>
              <a:buClr>
                <a:srgbClr val="C3260C"/>
              </a:buClr>
              <a:buSzPct val="130000"/>
              <a:defRPr/>
            </a:pPr>
            <a:r>
              <a:rPr lang="en-GB" altLang="en-US" b="1" kern="1200" dirty="0">
                <a:solidFill>
                  <a:srgbClr val="404040"/>
                </a:solidFill>
                <a:latin typeface="Arial Rounded MT Bold" panose="020F0704030504030204" pitchFamily="34" charset="0"/>
                <a:ea typeface="Batang" pitchFamily="18" charset="-127"/>
              </a:rPr>
              <a:t>★ Anybody found to be misusing Tapestry or adding inappropriate comments will have their parent account withdrawn.</a:t>
            </a:r>
          </a:p>
          <a:p>
            <a:pPr>
              <a:defRPr/>
            </a:pPr>
            <a:endParaRPr lang="en-GB" dirty="0">
              <a:latin typeface="Arial Rounded MT Bold" panose="020F0704030504030204" pitchFamily="34" charset="0"/>
            </a:endParaRPr>
          </a:p>
        </p:txBody>
      </p:sp>
    </p:spTree>
  </p:cSld>
  <p:clrMapOvr>
    <a:masterClrMapping/>
  </p:clrMapOvr>
  <p:transition spd="slow">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screencapture-eylj-org-index-php-1447275591035.png">
            <a:extLst>
              <a:ext uri="{FF2B5EF4-FFF2-40B4-BE49-F238E27FC236}">
                <a16:creationId xmlns:a16="http://schemas.microsoft.com/office/drawing/2014/main" id="{801EB921-3D5A-4F32-97B1-67E169F6B8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10013" y="196850"/>
            <a:ext cx="4537075" cy="935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38B58237-5365-4AE6-8769-6D1419EB26B7}"/>
              </a:ext>
            </a:extLst>
          </p:cNvPr>
          <p:cNvSpPr txBox="1"/>
          <p:nvPr/>
        </p:nvSpPr>
        <p:spPr>
          <a:xfrm>
            <a:off x="461963" y="412750"/>
            <a:ext cx="3232150" cy="1200150"/>
          </a:xfrm>
          <a:prstGeom prst="rect">
            <a:avLst/>
          </a:prstGeom>
          <a:noFill/>
        </p:spPr>
        <p:txBody>
          <a:bodyPr wrap="none">
            <a:spAutoFit/>
          </a:bodyPr>
          <a:lstStyle/>
          <a:p>
            <a:pPr algn="ctr" eaLnBrk="1">
              <a:defRPr/>
            </a:pPr>
            <a:r>
              <a:rPr lang="en-US" b="1" dirty="0">
                <a:solidFill>
                  <a:schemeClr val="accent6">
                    <a:lumMod val="50000"/>
                  </a:schemeClr>
                </a:solidFill>
                <a:latin typeface="Helvetica Light"/>
                <a:ea typeface="ＭＳ Ｐゴシック" charset="0"/>
                <a:cs typeface="Helvetica Light"/>
                <a:sym typeface="Georgia" charset="0"/>
              </a:rPr>
              <a:t>Example of an </a:t>
            </a:r>
          </a:p>
          <a:p>
            <a:pPr algn="ctr" eaLnBrk="1">
              <a:defRPr/>
            </a:pPr>
            <a:r>
              <a:rPr lang="en-US" b="1" dirty="0">
                <a:solidFill>
                  <a:schemeClr val="accent6">
                    <a:lumMod val="50000"/>
                  </a:schemeClr>
                </a:solidFill>
                <a:latin typeface="Helvetica Light"/>
                <a:ea typeface="ＭＳ Ｐゴシック" charset="0"/>
                <a:cs typeface="Helvetica Light"/>
                <a:sym typeface="Georgia" charset="0"/>
              </a:rPr>
              <a:t>observation</a:t>
            </a:r>
          </a:p>
        </p:txBody>
      </p:sp>
      <p:sp>
        <p:nvSpPr>
          <p:cNvPr id="10244" name="Line Callout 1 12">
            <a:extLst>
              <a:ext uri="{FF2B5EF4-FFF2-40B4-BE49-F238E27FC236}">
                <a16:creationId xmlns:a16="http://schemas.microsoft.com/office/drawing/2014/main" id="{6EFA85C4-3A66-4B16-BE58-67488CDD3D6D}"/>
              </a:ext>
            </a:extLst>
          </p:cNvPr>
          <p:cNvSpPr>
            <a:spLocks/>
          </p:cNvSpPr>
          <p:nvPr/>
        </p:nvSpPr>
        <p:spPr bwMode="auto">
          <a:xfrm>
            <a:off x="9023350" y="1204913"/>
            <a:ext cx="3527425" cy="2376487"/>
          </a:xfrm>
          <a:prstGeom prst="borderCallout1">
            <a:avLst>
              <a:gd name="adj1" fmla="val 25162"/>
              <a:gd name="adj2" fmla="val -412"/>
              <a:gd name="adj3" fmla="val 82569"/>
              <a:gd name="adj4" fmla="val -61370"/>
            </a:avLst>
          </a:prstGeom>
          <a:blipFill dpi="0" rotWithShape="0">
            <a:blip r:embed="rId4"/>
            <a:srcRect/>
            <a:tile tx="0" ty="0" sx="100000" sy="100000" flip="none" algn="tl"/>
          </a:blipFill>
          <a:ln w="28575">
            <a:solidFill>
              <a:srgbClr val="457126"/>
            </a:solidFill>
            <a:miter lim="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18288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2860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27432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2004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
        <p:nvSpPr>
          <p:cNvPr id="10245" name="Line Callout 1 13">
            <a:extLst>
              <a:ext uri="{FF2B5EF4-FFF2-40B4-BE49-F238E27FC236}">
                <a16:creationId xmlns:a16="http://schemas.microsoft.com/office/drawing/2014/main" id="{CEFE235D-8917-43C4-B801-46C8D81C623C}"/>
              </a:ext>
            </a:extLst>
          </p:cNvPr>
          <p:cNvSpPr>
            <a:spLocks/>
          </p:cNvSpPr>
          <p:nvPr/>
        </p:nvSpPr>
        <p:spPr bwMode="auto">
          <a:xfrm>
            <a:off x="9166225" y="6245225"/>
            <a:ext cx="3529013" cy="2376488"/>
          </a:xfrm>
          <a:prstGeom prst="borderCallout1">
            <a:avLst>
              <a:gd name="adj1" fmla="val 63644"/>
              <a:gd name="adj2" fmla="val -176"/>
              <a:gd name="adj3" fmla="val 32333"/>
              <a:gd name="adj4" fmla="val -41213"/>
            </a:avLst>
          </a:prstGeom>
          <a:blipFill dpi="0" rotWithShape="0">
            <a:blip r:embed="rId4"/>
            <a:srcRect/>
            <a:tile tx="0" ty="0" sx="100000" sy="100000" flip="none" algn="tl"/>
          </a:blipFill>
          <a:ln w="28575">
            <a:solidFill>
              <a:srgbClr val="457126"/>
            </a:solidFill>
            <a:miter lim="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18288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2860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27432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2004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
        <p:nvSpPr>
          <p:cNvPr id="10246" name="Line Callout 1 14">
            <a:extLst>
              <a:ext uri="{FF2B5EF4-FFF2-40B4-BE49-F238E27FC236}">
                <a16:creationId xmlns:a16="http://schemas.microsoft.com/office/drawing/2014/main" id="{2A8DA151-39E1-4170-BDA4-F457DB58F9F2}"/>
              </a:ext>
            </a:extLst>
          </p:cNvPr>
          <p:cNvSpPr>
            <a:spLocks/>
          </p:cNvSpPr>
          <p:nvPr/>
        </p:nvSpPr>
        <p:spPr bwMode="auto">
          <a:xfrm>
            <a:off x="598488" y="4732338"/>
            <a:ext cx="2159000" cy="3384550"/>
          </a:xfrm>
          <a:prstGeom prst="borderCallout1">
            <a:avLst>
              <a:gd name="adj1" fmla="val 68620"/>
              <a:gd name="adj2" fmla="val 99356"/>
              <a:gd name="adj3" fmla="val 82569"/>
              <a:gd name="adj4" fmla="val 182958"/>
            </a:avLst>
          </a:prstGeom>
          <a:blipFill dpi="0" rotWithShape="0">
            <a:blip r:embed="rId4"/>
            <a:srcRect/>
            <a:tile tx="0" ty="0" sx="100000" sy="100000" flip="none" algn="tl"/>
          </a:blipFill>
          <a:ln w="28575">
            <a:solidFill>
              <a:srgbClr val="457126"/>
            </a:solidFill>
            <a:miter lim="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18288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2860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27432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2004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
        <p:nvSpPr>
          <p:cNvPr id="10247" name="TextBox 15">
            <a:extLst>
              <a:ext uri="{FF2B5EF4-FFF2-40B4-BE49-F238E27FC236}">
                <a16:creationId xmlns:a16="http://schemas.microsoft.com/office/drawing/2014/main" id="{5A82A579-DA6B-43A4-88CA-9550FDBB165C}"/>
              </a:ext>
            </a:extLst>
          </p:cNvPr>
          <p:cNvSpPr txBox="1">
            <a:spLocks noChangeArrowheads="1"/>
          </p:cNvSpPr>
          <p:nvPr/>
        </p:nvSpPr>
        <p:spPr bwMode="auto">
          <a:xfrm>
            <a:off x="9166225" y="1492250"/>
            <a:ext cx="3240088"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3200">
                <a:latin typeface="Helvetica" panose="020B0604020202020204" pitchFamily="34" charset="0"/>
              </a:rPr>
              <a:t>Photo or video taken during the observation</a:t>
            </a:r>
          </a:p>
        </p:txBody>
      </p:sp>
      <p:sp>
        <p:nvSpPr>
          <p:cNvPr id="10248" name="TextBox 18">
            <a:extLst>
              <a:ext uri="{FF2B5EF4-FFF2-40B4-BE49-F238E27FC236}">
                <a16:creationId xmlns:a16="http://schemas.microsoft.com/office/drawing/2014/main" id="{A8AC42DC-AB6E-4318-BB50-EE9BBF8FD5A7}"/>
              </a:ext>
            </a:extLst>
          </p:cNvPr>
          <p:cNvSpPr txBox="1">
            <a:spLocks noChangeArrowheads="1"/>
          </p:cNvSpPr>
          <p:nvPr/>
        </p:nvSpPr>
        <p:spPr bwMode="auto">
          <a:xfrm>
            <a:off x="598488" y="4864100"/>
            <a:ext cx="21590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800">
                <a:latin typeface="Helvetica" panose="020B0604020202020204" pitchFamily="34" charset="0"/>
              </a:rPr>
              <a:t>The areas of learning and statements the observation is covering</a:t>
            </a:r>
          </a:p>
        </p:txBody>
      </p:sp>
      <p:sp>
        <p:nvSpPr>
          <p:cNvPr id="10249" name="TextBox 19">
            <a:extLst>
              <a:ext uri="{FF2B5EF4-FFF2-40B4-BE49-F238E27FC236}">
                <a16:creationId xmlns:a16="http://schemas.microsoft.com/office/drawing/2014/main" id="{FFEDC0C9-2DE7-4C30-940F-923D1B156298}"/>
              </a:ext>
            </a:extLst>
          </p:cNvPr>
          <p:cNvSpPr txBox="1">
            <a:spLocks noChangeArrowheads="1"/>
          </p:cNvSpPr>
          <p:nvPr/>
        </p:nvSpPr>
        <p:spPr bwMode="auto">
          <a:xfrm>
            <a:off x="9310688" y="6302375"/>
            <a:ext cx="3240087"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800">
                <a:latin typeface="Helvetica" panose="020B0604020202020204" pitchFamily="34" charset="0"/>
              </a:rPr>
              <a:t>The description or notes made to explain what is happening or what the child is doing</a:t>
            </a:r>
          </a:p>
        </p:txBody>
      </p:sp>
    </p:spTree>
  </p:cSld>
  <p:clrMapOvr>
    <a:masterClrMapping/>
  </p:clrMapOvr>
  <p:transition spd="slow">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descr="screencapture-eylj-org-index-php-1447275591035.png">
            <a:extLst>
              <a:ext uri="{FF2B5EF4-FFF2-40B4-BE49-F238E27FC236}">
                <a16:creationId xmlns:a16="http://schemas.microsoft.com/office/drawing/2014/main" id="{F5FA5361-4F6C-4710-8D56-7B5AE13669D6}"/>
              </a:ext>
            </a:extLst>
          </p:cNvPr>
          <p:cNvPicPr>
            <a:picLocks noChangeAspect="1"/>
          </p:cNvPicPr>
          <p:nvPr/>
        </p:nvPicPr>
        <p:blipFill>
          <a:blip r:embed="rId3">
            <a:extLst>
              <a:ext uri="{28A0092B-C50C-407E-A947-70E740481C1C}">
                <a14:useLocalDpi xmlns:a14="http://schemas.microsoft.com/office/drawing/2010/main" val="0"/>
              </a:ext>
            </a:extLst>
          </a:blip>
          <a:srcRect l="9874" t="81204" r="9378" b="1108"/>
          <a:stretch>
            <a:fillRect/>
          </a:stretch>
        </p:blipFill>
        <p:spPr bwMode="auto">
          <a:xfrm>
            <a:off x="381000" y="700088"/>
            <a:ext cx="12268200"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Line Callout 1 7">
            <a:extLst>
              <a:ext uri="{FF2B5EF4-FFF2-40B4-BE49-F238E27FC236}">
                <a16:creationId xmlns:a16="http://schemas.microsoft.com/office/drawing/2014/main" id="{83671C70-AFC7-4B31-952B-671FA24B8CB5}"/>
              </a:ext>
            </a:extLst>
          </p:cNvPr>
          <p:cNvSpPr>
            <a:spLocks/>
          </p:cNvSpPr>
          <p:nvPr/>
        </p:nvSpPr>
        <p:spPr bwMode="auto">
          <a:xfrm>
            <a:off x="5278438" y="6748463"/>
            <a:ext cx="6696075" cy="2376487"/>
          </a:xfrm>
          <a:prstGeom prst="borderCallout1">
            <a:avLst>
              <a:gd name="adj1" fmla="val -491"/>
              <a:gd name="adj2" fmla="val 14806"/>
              <a:gd name="adj3" fmla="val -124796"/>
              <a:gd name="adj4" fmla="val -25032"/>
            </a:avLst>
          </a:prstGeom>
          <a:blipFill dpi="0" rotWithShape="0">
            <a:blip r:embed="rId4"/>
            <a:srcRect/>
            <a:tile tx="0" ty="0" sx="100000" sy="100000" flip="none" algn="tl"/>
          </a:blipFill>
          <a:ln w="28575">
            <a:solidFill>
              <a:srgbClr val="457126"/>
            </a:solidFill>
            <a:miter lim="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18288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2860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27432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200400" indent="4572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
        <p:nvSpPr>
          <p:cNvPr id="12292" name="TextBox 8">
            <a:extLst>
              <a:ext uri="{FF2B5EF4-FFF2-40B4-BE49-F238E27FC236}">
                <a16:creationId xmlns:a16="http://schemas.microsoft.com/office/drawing/2014/main" id="{A2834B45-90A1-4A38-B77F-D33E9EE6E6DB}"/>
              </a:ext>
            </a:extLst>
          </p:cNvPr>
          <p:cNvSpPr txBox="1">
            <a:spLocks noChangeArrowheads="1"/>
          </p:cNvSpPr>
          <p:nvPr/>
        </p:nvSpPr>
        <p:spPr bwMode="auto">
          <a:xfrm>
            <a:off x="5494338" y="6964363"/>
            <a:ext cx="6264275"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a:latin typeface="Helvetica" panose="020B0604020202020204" pitchFamily="34" charset="0"/>
              </a:rPr>
              <a:t>Underneath the description of the observation there is a box where you can  leave a reply’ </a:t>
            </a:r>
          </a:p>
        </p:txBody>
      </p:sp>
    </p:spTree>
  </p:cSld>
  <p:clrMapOvr>
    <a:masterClrMapping/>
  </p:clrMapOvr>
  <p:transition spd="slow">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7CE71133-9BCF-4B3A-B6C5-3A9F755A3984}"/>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n-US" altLang="en-US" sz="5400" i="0">
                <a:latin typeface="Arial Rounded MT Bold" panose="020F0704030504030204" pitchFamily="34" charset="0"/>
              </a:rPr>
              <a:t>Example of a comment</a:t>
            </a:r>
          </a:p>
        </p:txBody>
      </p:sp>
      <p:pic>
        <p:nvPicPr>
          <p:cNvPr id="14339" name="Picture 3" descr="Screen Shot 2015-11-11 at 23.48.04.png">
            <a:extLst>
              <a:ext uri="{FF2B5EF4-FFF2-40B4-BE49-F238E27FC236}">
                <a16:creationId xmlns:a16="http://schemas.microsoft.com/office/drawing/2014/main" id="{9DA0D005-9899-4C89-8A1C-5497A413F6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2825" y="1492250"/>
            <a:ext cx="14409738" cy="900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ouble Bracket 5">
            <a:extLst>
              <a:ext uri="{FF2B5EF4-FFF2-40B4-BE49-F238E27FC236}">
                <a16:creationId xmlns:a16="http://schemas.microsoft.com/office/drawing/2014/main" id="{FE1ADA1F-C8C4-457E-BD45-DD03323C0DDE}"/>
              </a:ext>
            </a:extLst>
          </p:cNvPr>
          <p:cNvSpPr>
            <a:spLocks noChangeArrowheads="1"/>
          </p:cNvSpPr>
          <p:nvPr/>
        </p:nvSpPr>
        <p:spPr bwMode="auto">
          <a:xfrm>
            <a:off x="631825" y="6748463"/>
            <a:ext cx="9399588" cy="1657350"/>
          </a:xfrm>
          <a:prstGeom prst="bracketPair">
            <a:avLst>
              <a:gd name="adj" fmla="val 50000"/>
            </a:avLst>
          </a:prstGeom>
          <a:noFill/>
          <a:ln w="76200">
            <a:solidFill>
              <a:srgbClr val="FF0000"/>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solidFill>
                  <a:srgbClr val="FFFFFF"/>
                </a:solidFill>
              </a14:hiddenFill>
            </a:ext>
          </a:extLst>
        </p:spPr>
        <p:txBody>
          <a:bodyPr lIns="50800" tIns="50800" rIns="50800" bIns="50800" anchor="ctr"/>
          <a:lstStyle/>
          <a:p>
            <a:pPr marL="342900" algn="ctr" eaLnBrk="1">
              <a:defRPr/>
            </a:pPr>
            <a:endParaRPr lang="en-US">
              <a:ea typeface="Georgia" pitchFamily="18" charset="0"/>
            </a:endParaRPr>
          </a:p>
        </p:txBody>
      </p:sp>
    </p:spTree>
  </p:cSld>
  <p:clrMapOvr>
    <a:masterClrMapping/>
  </p:clrMapOvr>
  <p:transition spd="slow">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a:extLst>
              <a:ext uri="{FF2B5EF4-FFF2-40B4-BE49-F238E27FC236}">
                <a16:creationId xmlns:a16="http://schemas.microsoft.com/office/drawing/2014/main" id="{58D5A438-C9B1-4F9F-A00F-4279388B850F}"/>
              </a:ext>
            </a:extLst>
          </p:cNvPr>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1440" tIns="45720" rIns="91440" bIns="45720" numCol="1" anchor="t" anchorCtr="0" compatLnSpc="1">
            <a:prstTxWarp prst="textNoShape">
              <a:avLst/>
            </a:prstTxWarp>
          </a:bodyPr>
          <a:lstStyle/>
          <a:p>
            <a:pPr eaLnBrk="1">
              <a:defRPr/>
            </a:pPr>
            <a:r>
              <a:rPr lang="en-GB" sz="6000" i="0" dirty="0">
                <a:solidFill>
                  <a:schemeClr val="tx1">
                    <a:lumMod val="90000"/>
                    <a:lumOff val="10000"/>
                  </a:schemeClr>
                </a:solidFill>
                <a:latin typeface="Arial Rounded MT Bold" panose="020F0704030504030204" pitchFamily="34" charset="0"/>
                <a:ea typeface="ＭＳ Ｐゴシック" charset="0"/>
                <a:cs typeface="Helvetica Light"/>
                <a:sym typeface="Georgia" charset="0"/>
              </a:rPr>
              <a:t>Get ready for your email?</a:t>
            </a:r>
          </a:p>
        </p:txBody>
      </p:sp>
      <p:pic>
        <p:nvPicPr>
          <p:cNvPr id="16387" name="Picture 2">
            <a:extLst>
              <a:ext uri="{FF2B5EF4-FFF2-40B4-BE49-F238E27FC236}">
                <a16:creationId xmlns:a16="http://schemas.microsoft.com/office/drawing/2014/main" id="{B87E0EB0-A2EF-4CE4-9ED7-45F6288E1D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149" t="9654" r="6816" b="5478"/>
          <a:stretch>
            <a:fillRect/>
          </a:stretch>
        </p:blipFill>
        <p:spPr bwMode="auto">
          <a:xfrm>
            <a:off x="957263" y="1852613"/>
            <a:ext cx="11403012"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EBF4713-528A-4DE3-B27C-C332DC11D506}"/>
              </a:ext>
            </a:extLst>
          </p:cNvPr>
          <p:cNvSpPr>
            <a:spLocks noGrp="1"/>
          </p:cNvSpPr>
          <p:nvPr>
            <p:ph type="title"/>
          </p:nvPr>
        </p:nvSpPr>
        <p:spPr bwMode="auto">
          <a:xfrm>
            <a:off x="669925" y="412750"/>
            <a:ext cx="11703050" cy="162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sz="6000">
                <a:latin typeface="Arial Rounded MT Bold" panose="020F0704030504030204" pitchFamily="34" charset="0"/>
              </a:rPr>
              <a:t>Don’t forget to activate your account?</a:t>
            </a:r>
          </a:p>
        </p:txBody>
      </p:sp>
      <p:pic>
        <p:nvPicPr>
          <p:cNvPr id="18435" name="Picture 2" descr="5-1">
            <a:extLst>
              <a:ext uri="{FF2B5EF4-FFF2-40B4-BE49-F238E27FC236}">
                <a16:creationId xmlns:a16="http://schemas.microsoft.com/office/drawing/2014/main" id="{E3A90136-BFCD-4D2D-8F5C-3BFF31C43A2D}"/>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957263" y="2397125"/>
            <a:ext cx="11090275" cy="6194425"/>
          </a:xfrm>
          <a:noFill/>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12700">
                <a:solidFill>
                  <a:schemeClr val="tx1"/>
                </a:solidFill>
                <a:miter lim="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1">
            <a:extLst>
              <a:ext uri="{FF2B5EF4-FFF2-40B4-BE49-F238E27FC236}">
                <a16:creationId xmlns:a16="http://schemas.microsoft.com/office/drawing/2014/main" id="{BFF8D737-A257-4480-B32B-CC05FCADDAC5}"/>
              </a:ext>
            </a:extLst>
          </p:cNvPr>
          <p:cNvSpPr txBox="1">
            <a:spLocks noChangeArrowheads="1"/>
          </p:cNvSpPr>
          <p:nvPr/>
        </p:nvSpPr>
        <p:spPr bwMode="auto">
          <a:xfrm>
            <a:off x="454025" y="496888"/>
            <a:ext cx="1202531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4000">
                <a:solidFill>
                  <a:srgbClr val="2E4B19"/>
                </a:solidFill>
                <a:latin typeface="Arial Rounded MT Bold" panose="020F0704030504030204" pitchFamily="34" charset="0"/>
              </a:rPr>
              <a:t>Don’t panic if you haven’t yet downloaded the app!</a:t>
            </a:r>
          </a:p>
        </p:txBody>
      </p:sp>
      <p:pic>
        <p:nvPicPr>
          <p:cNvPr id="3" name="Picture 2" descr="IMG_3697.PNG">
            <a:extLst>
              <a:ext uri="{FF2B5EF4-FFF2-40B4-BE49-F238E27FC236}">
                <a16:creationId xmlns:a16="http://schemas.microsoft.com/office/drawing/2014/main" id="{56102F7A-7C67-4671-BE77-F61D7906B469}"/>
              </a:ext>
            </a:extLst>
          </p:cNvPr>
          <p:cNvPicPr>
            <a:picLocks noChangeAspect="1"/>
          </p:cNvPicPr>
          <p:nvPr/>
        </p:nvPicPr>
        <p:blipFill rotWithShape="1">
          <a:blip r:embed="rId3"/>
          <a:srcRect t="-1" b="43408"/>
          <a:stretch/>
        </p:blipFill>
        <p:spPr>
          <a:xfrm>
            <a:off x="741363" y="2860675"/>
            <a:ext cx="4537075" cy="4521200"/>
          </a:xfrm>
          <a:prstGeom prst="rect">
            <a:avLst/>
          </a:prstGeom>
          <a:ln>
            <a:solidFill>
              <a:schemeClr val="accent6">
                <a:lumMod val="50000"/>
              </a:schemeClr>
            </a:solidFill>
          </a:ln>
        </p:spPr>
      </p:pic>
      <p:pic>
        <p:nvPicPr>
          <p:cNvPr id="20484" name="Picture 3" descr="IMG_3693.PNG">
            <a:extLst>
              <a:ext uri="{FF2B5EF4-FFF2-40B4-BE49-F238E27FC236}">
                <a16:creationId xmlns:a16="http://schemas.microsoft.com/office/drawing/2014/main" id="{D3D900C4-3D04-48E5-916E-0A356C90B381}"/>
              </a:ext>
            </a:extLst>
          </p:cNvPr>
          <p:cNvPicPr>
            <a:picLocks noChangeAspect="1"/>
          </p:cNvPicPr>
          <p:nvPr/>
        </p:nvPicPr>
        <p:blipFill>
          <a:blip r:embed="rId4">
            <a:extLst>
              <a:ext uri="{28A0092B-C50C-407E-A947-70E740481C1C}">
                <a14:useLocalDpi xmlns:a14="http://schemas.microsoft.com/office/drawing/2010/main" val="0"/>
              </a:ext>
            </a:extLst>
          </a:blip>
          <a:srcRect b="28094"/>
          <a:stretch>
            <a:fillRect/>
          </a:stretch>
        </p:blipFill>
        <p:spPr bwMode="auto">
          <a:xfrm>
            <a:off x="5926138" y="1781175"/>
            <a:ext cx="5472112" cy="698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B624BFD-D01E-47C7-A1F8-033CD55109D7}"/>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5400" i="0">
                <a:solidFill>
                  <a:schemeClr val="accent1"/>
                </a:solidFill>
                <a:latin typeface="Arial Rounded MT Bold" panose="020F0704030504030204" pitchFamily="34" charset="0"/>
              </a:rPr>
              <a:t>We value your input – share your ‘Wows’!</a:t>
            </a:r>
          </a:p>
        </p:txBody>
      </p:sp>
      <p:pic>
        <p:nvPicPr>
          <p:cNvPr id="22531" name="Picture 3" descr="IMG_3694.PNG">
            <a:extLst>
              <a:ext uri="{FF2B5EF4-FFF2-40B4-BE49-F238E27FC236}">
                <a16:creationId xmlns:a16="http://schemas.microsoft.com/office/drawing/2014/main" id="{07904F90-FDE9-4411-9F3A-C9F01AB03B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06550" y="1852613"/>
            <a:ext cx="3082925" cy="547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IMG_3695.PNG">
            <a:extLst>
              <a:ext uri="{FF2B5EF4-FFF2-40B4-BE49-F238E27FC236}">
                <a16:creationId xmlns:a16="http://schemas.microsoft.com/office/drawing/2014/main" id="{36DEF15F-EC81-4553-8352-3050F587393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89513" y="2716213"/>
            <a:ext cx="3124200"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Oval 7">
            <a:extLst>
              <a:ext uri="{FF2B5EF4-FFF2-40B4-BE49-F238E27FC236}">
                <a16:creationId xmlns:a16="http://schemas.microsoft.com/office/drawing/2014/main" id="{37156AC9-01FB-4FFB-9B35-1901CBE64BA5}"/>
              </a:ext>
            </a:extLst>
          </p:cNvPr>
          <p:cNvSpPr>
            <a:spLocks noChangeArrowheads="1"/>
          </p:cNvSpPr>
          <p:nvPr/>
        </p:nvSpPr>
        <p:spPr bwMode="auto">
          <a:xfrm>
            <a:off x="5926138" y="7324725"/>
            <a:ext cx="1296987" cy="1296988"/>
          </a:xfrm>
          <a:prstGeom prst="ellipse">
            <a:avLst/>
          </a:prstGeom>
          <a:noFill/>
          <a:ln w="76200">
            <a:solidFill>
              <a:srgbClr val="FF0000"/>
            </a:solidFill>
            <a:prstDash val="dash"/>
            <a:round/>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
        <p:nvSpPr>
          <p:cNvPr id="22534" name="Oval 8">
            <a:extLst>
              <a:ext uri="{FF2B5EF4-FFF2-40B4-BE49-F238E27FC236}">
                <a16:creationId xmlns:a16="http://schemas.microsoft.com/office/drawing/2014/main" id="{E1D38CAB-08B7-4A0B-A509-6B1EC24AA982}"/>
              </a:ext>
            </a:extLst>
          </p:cNvPr>
          <p:cNvSpPr>
            <a:spLocks noChangeArrowheads="1"/>
          </p:cNvSpPr>
          <p:nvPr/>
        </p:nvSpPr>
        <p:spPr bwMode="auto">
          <a:xfrm>
            <a:off x="1389063" y="6461125"/>
            <a:ext cx="1441450" cy="1295400"/>
          </a:xfrm>
          <a:prstGeom prst="ellipse">
            <a:avLst/>
          </a:prstGeom>
          <a:noFill/>
          <a:ln w="76200">
            <a:solidFill>
              <a:srgbClr val="FF0000"/>
            </a:solidFill>
            <a:prstDash val="dash"/>
            <a:round/>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
        <p:nvSpPr>
          <p:cNvPr id="22535" name="TextBox 10">
            <a:extLst>
              <a:ext uri="{FF2B5EF4-FFF2-40B4-BE49-F238E27FC236}">
                <a16:creationId xmlns:a16="http://schemas.microsoft.com/office/drawing/2014/main" id="{36330C83-2294-4BEA-9140-86AB784390D8}"/>
              </a:ext>
            </a:extLst>
          </p:cNvPr>
          <p:cNvSpPr txBox="1">
            <a:spLocks noChangeArrowheads="1"/>
          </p:cNvSpPr>
          <p:nvPr/>
        </p:nvSpPr>
        <p:spPr bwMode="auto">
          <a:xfrm>
            <a:off x="309563" y="7829550"/>
            <a:ext cx="41767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400">
                <a:latin typeface="Helvetica" panose="020B0604020202020204" pitchFamily="34" charset="0"/>
              </a:rPr>
              <a:t>You will only be able to choose your child.</a:t>
            </a:r>
          </a:p>
        </p:txBody>
      </p:sp>
      <p:sp>
        <p:nvSpPr>
          <p:cNvPr id="22536" name="TextBox 11">
            <a:extLst>
              <a:ext uri="{FF2B5EF4-FFF2-40B4-BE49-F238E27FC236}">
                <a16:creationId xmlns:a16="http://schemas.microsoft.com/office/drawing/2014/main" id="{CA4932DC-23B7-40A5-B4A1-17B1CEDAD125}"/>
              </a:ext>
            </a:extLst>
          </p:cNvPr>
          <p:cNvSpPr txBox="1">
            <a:spLocks noChangeArrowheads="1"/>
          </p:cNvSpPr>
          <p:nvPr/>
        </p:nvSpPr>
        <p:spPr bwMode="auto">
          <a:xfrm>
            <a:off x="5062538" y="8662988"/>
            <a:ext cx="3168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400">
                <a:latin typeface="Helvetica" panose="020B0604020202020204" pitchFamily="34" charset="0"/>
              </a:rPr>
              <a:t>Tell us about it!</a:t>
            </a:r>
          </a:p>
        </p:txBody>
      </p:sp>
      <p:pic>
        <p:nvPicPr>
          <p:cNvPr id="22537" name="Picture 1" descr="IMG_3720.PNG">
            <a:extLst>
              <a:ext uri="{FF2B5EF4-FFF2-40B4-BE49-F238E27FC236}">
                <a16:creationId xmlns:a16="http://schemas.microsoft.com/office/drawing/2014/main" id="{DE26A7D8-D781-4B72-B3A3-C3FB5414BC1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878888" y="2428875"/>
            <a:ext cx="3168650" cy="562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8" name="TextBox 12">
            <a:extLst>
              <a:ext uri="{FF2B5EF4-FFF2-40B4-BE49-F238E27FC236}">
                <a16:creationId xmlns:a16="http://schemas.microsoft.com/office/drawing/2014/main" id="{1ED83CCF-2554-4239-8136-DC40087E86EF}"/>
              </a:ext>
            </a:extLst>
          </p:cNvPr>
          <p:cNvSpPr txBox="1">
            <a:spLocks noChangeArrowheads="1"/>
          </p:cNvSpPr>
          <p:nvPr/>
        </p:nvSpPr>
        <p:spPr bwMode="auto">
          <a:xfrm>
            <a:off x="9239250" y="8332788"/>
            <a:ext cx="365918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400">
                <a:latin typeface="Helvetica" panose="020B0604020202020204" pitchFamily="34" charset="0"/>
              </a:rPr>
              <a:t>Click the camera to upload the photo or video</a:t>
            </a:r>
          </a:p>
        </p:txBody>
      </p:sp>
      <p:sp>
        <p:nvSpPr>
          <p:cNvPr id="22539" name="Oval 6">
            <a:extLst>
              <a:ext uri="{FF2B5EF4-FFF2-40B4-BE49-F238E27FC236}">
                <a16:creationId xmlns:a16="http://schemas.microsoft.com/office/drawing/2014/main" id="{3F08F50B-CC12-4E89-99C6-324D68E17D8C}"/>
              </a:ext>
            </a:extLst>
          </p:cNvPr>
          <p:cNvSpPr>
            <a:spLocks noChangeArrowheads="1"/>
          </p:cNvSpPr>
          <p:nvPr/>
        </p:nvSpPr>
        <p:spPr bwMode="auto">
          <a:xfrm>
            <a:off x="10750550" y="7037388"/>
            <a:ext cx="1439863" cy="1295400"/>
          </a:xfrm>
          <a:prstGeom prst="ellipse">
            <a:avLst/>
          </a:prstGeom>
          <a:noFill/>
          <a:ln w="76200">
            <a:solidFill>
              <a:srgbClr val="FF0000"/>
            </a:solidFill>
            <a:prstDash val="dash"/>
            <a:round/>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spTree>
  </p:cSld>
  <p:clrMapOvr>
    <a:masterClrMapping/>
  </p:clrMapOvr>
  <p:transition spd="slow">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24113E1-99E2-45CA-AB2B-92D2957AF3C1}"/>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i="0">
                <a:solidFill>
                  <a:srgbClr val="2E4B19"/>
                </a:solidFill>
                <a:latin typeface="Arial Rounded MT Bold" panose="020F0704030504030204" pitchFamily="34" charset="0"/>
              </a:rPr>
              <a:t>We’re almost there…</a:t>
            </a:r>
          </a:p>
        </p:txBody>
      </p:sp>
      <p:pic>
        <p:nvPicPr>
          <p:cNvPr id="24579" name="Picture 3" descr="IMG_3699.PNG">
            <a:extLst>
              <a:ext uri="{FF2B5EF4-FFF2-40B4-BE49-F238E27FC236}">
                <a16:creationId xmlns:a16="http://schemas.microsoft.com/office/drawing/2014/main" id="{054A8AAF-D2EC-4C0A-A1CA-7B4DFDC64F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3525" y="2284413"/>
            <a:ext cx="3694113"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5" descr="IMG_3700.PNG">
            <a:extLst>
              <a:ext uri="{FF2B5EF4-FFF2-40B4-BE49-F238E27FC236}">
                <a16:creationId xmlns:a16="http://schemas.microsoft.com/office/drawing/2014/main" id="{2ADD634F-82E2-4218-900B-8A6F24EAB5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78663" y="2670175"/>
            <a:ext cx="3384550" cy="600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Oval 6">
            <a:extLst>
              <a:ext uri="{FF2B5EF4-FFF2-40B4-BE49-F238E27FC236}">
                <a16:creationId xmlns:a16="http://schemas.microsoft.com/office/drawing/2014/main" id="{B927916E-16EC-4CAB-8E4C-62C7890B5567}"/>
              </a:ext>
            </a:extLst>
          </p:cNvPr>
          <p:cNvSpPr>
            <a:spLocks noChangeArrowheads="1"/>
          </p:cNvSpPr>
          <p:nvPr/>
        </p:nvSpPr>
        <p:spPr bwMode="auto">
          <a:xfrm>
            <a:off x="3981450" y="2139950"/>
            <a:ext cx="1441450" cy="1296988"/>
          </a:xfrm>
          <a:prstGeom prst="ellipse">
            <a:avLst/>
          </a:prstGeom>
          <a:noFill/>
          <a:ln w="76200">
            <a:solidFill>
              <a:srgbClr val="FF0000"/>
            </a:solidFill>
            <a:round/>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lvl1pPr marL="3429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endParaRPr lang="en-US" altLang="en-US"/>
          </a:p>
        </p:txBody>
      </p:sp>
      <p:cxnSp>
        <p:nvCxnSpPr>
          <p:cNvPr id="14" name="Elbow Connector 13">
            <a:extLst>
              <a:ext uri="{FF2B5EF4-FFF2-40B4-BE49-F238E27FC236}">
                <a16:creationId xmlns:a16="http://schemas.microsoft.com/office/drawing/2014/main" id="{4D60AB9A-BDCF-46AD-9746-945FFAB6DFE9}"/>
              </a:ext>
            </a:extLst>
          </p:cNvPr>
          <p:cNvCxnSpPr>
            <a:cxnSpLocks noChangeShapeType="1"/>
          </p:cNvCxnSpPr>
          <p:nvPr/>
        </p:nvCxnSpPr>
        <p:spPr bwMode="auto">
          <a:xfrm rot="5400000">
            <a:off x="2757488" y="5021263"/>
            <a:ext cx="4249737" cy="935037"/>
          </a:xfrm>
          <a:prstGeom prst="bentConnector3">
            <a:avLst>
              <a:gd name="adj1" fmla="val 50000"/>
            </a:avLst>
          </a:prstGeom>
          <a:noFill/>
          <a:ln w="38100">
            <a:solidFill>
              <a:srgbClr val="5C9733"/>
            </a:solidFill>
            <a:miter lim="800000"/>
            <a:headEnd/>
            <a:tailEnd type="arrow" w="med" len="med"/>
          </a:ln>
          <a:effectLst>
            <a:outerShdw blurRad="40000" dist="23000" dir="5400000" rotWithShape="0">
              <a:srgbClr val="808080">
                <a:alpha val="34999"/>
              </a:srgbClr>
            </a:outerShdw>
          </a:effectLst>
          <a:extLst>
            <a:ext uri="{909E8E84-426E-40DD-AFC4-6F175D3DCCD1}">
              <a14:hiddenFill xmlns:a14="http://schemas.microsoft.com/office/drawing/2010/main">
                <a:noFill/>
              </a14:hiddenFill>
            </a:ext>
          </a:extLst>
        </p:spPr>
      </p:cxnSp>
      <p:sp>
        <p:nvSpPr>
          <p:cNvPr id="24583" name="TextBox 40">
            <a:extLst>
              <a:ext uri="{FF2B5EF4-FFF2-40B4-BE49-F238E27FC236}">
                <a16:creationId xmlns:a16="http://schemas.microsoft.com/office/drawing/2014/main" id="{83C37C0C-9C14-44F5-A698-8B2B60E886FB}"/>
              </a:ext>
            </a:extLst>
          </p:cNvPr>
          <p:cNvSpPr txBox="1">
            <a:spLocks noChangeArrowheads="1"/>
          </p:cNvSpPr>
          <p:nvPr/>
        </p:nvSpPr>
        <p:spPr bwMode="auto">
          <a:xfrm>
            <a:off x="246063" y="1563688"/>
            <a:ext cx="7245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800">
                <a:solidFill>
                  <a:schemeClr val="accent1"/>
                </a:solidFill>
                <a:latin typeface="Helvetica" panose="020B0604020202020204" pitchFamily="34" charset="0"/>
              </a:rPr>
              <a:t>Click ‘Save Obs’</a:t>
            </a:r>
            <a:r>
              <a:rPr lang="en-US" altLang="ja-JP" sz="2800">
                <a:solidFill>
                  <a:schemeClr val="accent1"/>
                </a:solidFill>
                <a:latin typeface="Helvetica" panose="020B0604020202020204" pitchFamily="34" charset="0"/>
              </a:rPr>
              <a:t> and then </a:t>
            </a:r>
            <a:r>
              <a:rPr lang="en-US" altLang="en-US" sz="2800">
                <a:solidFill>
                  <a:schemeClr val="accent1"/>
                </a:solidFill>
                <a:latin typeface="Helvetica" panose="020B0604020202020204" pitchFamily="34" charset="0"/>
              </a:rPr>
              <a:t>‘</a:t>
            </a:r>
            <a:r>
              <a:rPr lang="en-US" altLang="ja-JP" sz="2800">
                <a:solidFill>
                  <a:schemeClr val="accent1"/>
                </a:solidFill>
                <a:latin typeface="Helvetica" panose="020B0604020202020204" pitchFamily="34" charset="0"/>
              </a:rPr>
              <a:t>save observation</a:t>
            </a:r>
            <a:r>
              <a:rPr lang="en-US" altLang="en-US" sz="2800">
                <a:solidFill>
                  <a:schemeClr val="accent1"/>
                </a:solidFill>
                <a:latin typeface="Helvetica" panose="020B0604020202020204" pitchFamily="34" charset="0"/>
              </a:rPr>
              <a:t>’</a:t>
            </a:r>
          </a:p>
        </p:txBody>
      </p:sp>
      <p:sp>
        <p:nvSpPr>
          <p:cNvPr id="24584" name="TextBox 41">
            <a:extLst>
              <a:ext uri="{FF2B5EF4-FFF2-40B4-BE49-F238E27FC236}">
                <a16:creationId xmlns:a16="http://schemas.microsoft.com/office/drawing/2014/main" id="{EB19EBD8-6EDB-479A-A3EC-AFFD78DB8A0B}"/>
              </a:ext>
            </a:extLst>
          </p:cNvPr>
          <p:cNvSpPr txBox="1">
            <a:spLocks noChangeArrowheads="1"/>
          </p:cNvSpPr>
          <p:nvPr/>
        </p:nvSpPr>
        <p:spPr bwMode="auto">
          <a:xfrm>
            <a:off x="5099050" y="8837613"/>
            <a:ext cx="782796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1pPr>
            <a:lvl2pPr marL="742950" indent="-28575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2pPr>
            <a:lvl3pPr marL="11430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3pPr>
            <a:lvl4pPr marL="16002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4pPr>
            <a:lvl5pPr marL="2057400" indent="-228600">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5pPr>
            <a:lvl6pPr marL="25146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6pPr>
            <a:lvl7pPr marL="29718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7pPr>
            <a:lvl8pPr marL="34290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8pPr>
            <a:lvl9pPr marL="3886200" indent="-228600" defTabSz="584200" eaLnBrk="0" fontAlgn="base" hangingPunct="0">
              <a:spcBef>
                <a:spcPct val="0"/>
              </a:spcBef>
              <a:spcAft>
                <a:spcPct val="0"/>
              </a:spcAft>
              <a:defRPr sz="3600">
                <a:solidFill>
                  <a:srgbClr val="004F75"/>
                </a:solidFill>
                <a:latin typeface="Georgia" panose="02040502050405020303" pitchFamily="18" charset="0"/>
                <a:ea typeface="MS PGothic" panose="020B0600070205080204" pitchFamily="34" charset="-128"/>
                <a:sym typeface="Georgia" panose="02040502050405020303" pitchFamily="18" charset="0"/>
              </a:defRPr>
            </a:lvl9pPr>
          </a:lstStyle>
          <a:p>
            <a:pPr algn="ctr" eaLnBrk="1"/>
            <a:r>
              <a:rPr lang="en-US" altLang="en-US" sz="2800">
                <a:solidFill>
                  <a:schemeClr val="accent1"/>
                </a:solidFill>
                <a:latin typeface="Helvetica" panose="020B0604020202020204" pitchFamily="34" charset="0"/>
              </a:rPr>
              <a:t>This is then what you’ll see once you’ve saved it</a:t>
            </a:r>
          </a:p>
        </p:txBody>
      </p:sp>
    </p:spTree>
  </p:cSld>
  <p:clrMapOvr>
    <a:masterClrMapping/>
  </p:clrMapOvr>
  <p:transition spd="slow">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a:extLst>
              <a:ext uri="{FF2B5EF4-FFF2-40B4-BE49-F238E27FC236}">
                <a16:creationId xmlns:a16="http://schemas.microsoft.com/office/drawing/2014/main" id="{FC46DDA7-3149-4172-8C04-68CDD7F3AC6C}"/>
              </a:ext>
            </a:extLst>
          </p:cNvPr>
          <p:cNvSpPr>
            <a:spLocks noGrp="1"/>
          </p:cNvSpPr>
          <p:nvPr>
            <p:ph type="title"/>
          </p:nvPr>
        </p:nvSpPr>
        <p:spPr bwMode="auto">
          <a:xfrm>
            <a:off x="650875" y="268288"/>
            <a:ext cx="11703050" cy="16256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defRPr/>
            </a:pPr>
            <a:r>
              <a:rPr lang="en-US" sz="6000" i="0" dirty="0">
                <a:solidFill>
                  <a:schemeClr val="accent6">
                    <a:lumMod val="50000"/>
                  </a:schemeClr>
                </a:solidFill>
                <a:latin typeface="Helvetica"/>
                <a:ea typeface="ＭＳ Ｐゴシック" charset="0"/>
                <a:cs typeface="Helvetica"/>
                <a:sym typeface="Georgia" charset="0"/>
              </a:rPr>
              <a:t>We can then assess from your WOW moments too!</a:t>
            </a:r>
          </a:p>
        </p:txBody>
      </p:sp>
      <p:pic>
        <p:nvPicPr>
          <p:cNvPr id="26627" name="Content Placeholder 1" descr="Screen Shot 2015-11-20 at 09.35.08.png">
            <a:extLst>
              <a:ext uri="{FF2B5EF4-FFF2-40B4-BE49-F238E27FC236}">
                <a16:creationId xmlns:a16="http://schemas.microsoft.com/office/drawing/2014/main" id="{E58C5D3B-7D14-461C-931C-252C6F270BD8}"/>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t="6007" b="6007"/>
          <a:stretch>
            <a:fillRect/>
          </a:stretch>
        </p:blipFill>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ouble Bracket 3">
            <a:extLst>
              <a:ext uri="{FF2B5EF4-FFF2-40B4-BE49-F238E27FC236}">
                <a16:creationId xmlns:a16="http://schemas.microsoft.com/office/drawing/2014/main" id="{A0E67A4C-0779-4662-BA7F-1ED7487A8515}"/>
              </a:ext>
            </a:extLst>
          </p:cNvPr>
          <p:cNvSpPr>
            <a:spLocks noChangeArrowheads="1"/>
          </p:cNvSpPr>
          <p:nvPr/>
        </p:nvSpPr>
        <p:spPr bwMode="auto">
          <a:xfrm>
            <a:off x="2181225" y="7037388"/>
            <a:ext cx="8751888" cy="1295400"/>
          </a:xfrm>
          <a:prstGeom prst="bracketPair">
            <a:avLst>
              <a:gd name="adj" fmla="val 50000"/>
            </a:avLst>
          </a:prstGeom>
          <a:noFill/>
          <a:ln w="76200">
            <a:solidFill>
              <a:srgbClr val="FF0000"/>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solidFill>
                  <a:srgbClr val="FFFFFF"/>
                </a:solidFill>
              </a14:hiddenFill>
            </a:ext>
          </a:extLst>
        </p:spPr>
        <p:txBody>
          <a:bodyPr lIns="50800" tIns="50800" rIns="50800" bIns="50800" anchor="ctr"/>
          <a:lstStyle/>
          <a:p>
            <a:pPr marL="342900" algn="ctr" eaLnBrk="1">
              <a:defRPr/>
            </a:pPr>
            <a:endParaRPr lang="en-US">
              <a:ea typeface="Georgia" pitchFamily="18" charset="0"/>
            </a:endParaRPr>
          </a:p>
        </p:txBody>
      </p:sp>
    </p:spTree>
  </p:cSld>
  <p:clrMapOvr>
    <a:masterClrMapping/>
  </p:clrMapOvr>
  <p:transition spd="slow">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94E36A3A-67D3-4419-9866-7EACB43D93BB}"/>
              </a:ext>
            </a:extLst>
          </p:cNvPr>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a:latin typeface="Arial Rounded MT Bold" panose="020F0704030504030204" pitchFamily="34" charset="0"/>
              </a:rPr>
              <a:t>Key points</a:t>
            </a:r>
          </a:p>
        </p:txBody>
      </p:sp>
      <p:sp>
        <p:nvSpPr>
          <p:cNvPr id="3" name="Content Placeholder 2">
            <a:extLst>
              <a:ext uri="{FF2B5EF4-FFF2-40B4-BE49-F238E27FC236}">
                <a16:creationId xmlns:a16="http://schemas.microsoft.com/office/drawing/2014/main" id="{BC83F2F9-79CF-4A91-85F9-EA794E97F2FF}"/>
              </a:ext>
            </a:extLst>
          </p:cNvPr>
          <p:cNvSpPr>
            <a:spLocks noGrp="1"/>
          </p:cNvSpPr>
          <p:nvPr>
            <p:ph idx="1"/>
          </p:nvPr>
        </p:nvSpPr>
        <p:spPr/>
        <p:txBody>
          <a:bodyPr/>
          <a:lstStyle/>
          <a:p>
            <a:pPr marL="0" indent="0" defTabSz="914400" eaLnBrk="1" hangingPunct="1">
              <a:spcBef>
                <a:spcPct val="0"/>
              </a:spcBef>
              <a:buFont typeface="Arial" pitchFamily="34" charset="0"/>
              <a:buChar char="•"/>
              <a:defRPr/>
            </a:pPr>
            <a:r>
              <a:rPr lang="en-GB" altLang="en-US" sz="6000" kern="1200" dirty="0">
                <a:solidFill>
                  <a:prstClr val="black"/>
                </a:solidFill>
                <a:latin typeface="Arial Rounded MT Bold" panose="020F0704030504030204" pitchFamily="34" charset="0"/>
                <a:ea typeface="Batang" pitchFamily="18" charset="-127"/>
                <a:cs typeface="Arial" pitchFamily="34" charset="0"/>
              </a:rPr>
              <a:t>Make sure you’ve signed up!</a:t>
            </a:r>
          </a:p>
          <a:p>
            <a:pPr marL="0" indent="0" defTabSz="914400" eaLnBrk="1" hangingPunct="1">
              <a:spcBef>
                <a:spcPct val="0"/>
              </a:spcBef>
              <a:buFont typeface="Arial" pitchFamily="34" charset="0"/>
              <a:buChar char="•"/>
              <a:defRPr/>
            </a:pPr>
            <a:r>
              <a:rPr lang="en-GB" altLang="en-US" sz="6000" kern="1200" dirty="0">
                <a:solidFill>
                  <a:prstClr val="black"/>
                </a:solidFill>
                <a:latin typeface="Arial Rounded MT Bold" panose="020F0704030504030204" pitchFamily="34" charset="0"/>
                <a:ea typeface="Batang" pitchFamily="18" charset="-127"/>
                <a:cs typeface="Arial" pitchFamily="34" charset="0"/>
              </a:rPr>
              <a:t>Contribute to your child’s learning journey by replying to observations</a:t>
            </a:r>
          </a:p>
          <a:p>
            <a:pPr marL="0" indent="0" defTabSz="914400" eaLnBrk="1" hangingPunct="1">
              <a:spcBef>
                <a:spcPct val="0"/>
              </a:spcBef>
              <a:buFont typeface="Arial" pitchFamily="34" charset="0"/>
              <a:buChar char="•"/>
              <a:defRPr/>
            </a:pPr>
            <a:r>
              <a:rPr lang="en-GB" altLang="en-US" sz="6000" kern="1200" dirty="0">
                <a:solidFill>
                  <a:prstClr val="black"/>
                </a:solidFill>
                <a:latin typeface="Arial Rounded MT Bold" panose="020F0704030504030204" pitchFamily="34" charset="0"/>
                <a:ea typeface="Batang" pitchFamily="18" charset="-127"/>
                <a:cs typeface="Arial" pitchFamily="34" charset="0"/>
              </a:rPr>
              <a:t>Talk to your child about what you have seen on tapestry</a:t>
            </a:r>
          </a:p>
          <a:p>
            <a:pPr marL="0" indent="0" defTabSz="914400" eaLnBrk="1" hangingPunct="1">
              <a:spcBef>
                <a:spcPct val="0"/>
              </a:spcBef>
              <a:buFont typeface="Arial" pitchFamily="34" charset="0"/>
              <a:buChar char="•"/>
              <a:defRPr/>
            </a:pPr>
            <a:r>
              <a:rPr lang="en-GB" altLang="en-US" sz="6000" kern="1200" dirty="0">
                <a:solidFill>
                  <a:prstClr val="black"/>
                </a:solidFill>
                <a:latin typeface="Arial Rounded MT Bold" panose="020F0704030504030204" pitchFamily="34" charset="0"/>
                <a:ea typeface="Batang" pitchFamily="18" charset="-127"/>
                <a:cs typeface="Arial" pitchFamily="34" charset="0"/>
              </a:rPr>
              <a:t>Add your own observations! </a:t>
            </a:r>
          </a:p>
          <a:p>
            <a:pPr>
              <a:defRPr/>
            </a:pPr>
            <a:endParaRPr lang="en-GB" dirty="0"/>
          </a:p>
        </p:txBody>
      </p:sp>
    </p:spTree>
  </p:cSld>
  <p:clrMapOvr>
    <a:masterClrMapping/>
  </p:clrMapOvr>
  <p:transition spd="slow">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17B5F-0581-4854-B365-A9DE4433646B}"/>
              </a:ext>
            </a:extLst>
          </p:cNvPr>
          <p:cNvSpPr>
            <a:spLocks noGrp="1"/>
          </p:cNvSpPr>
          <p:nvPr>
            <p:ph type="title"/>
          </p:nvPr>
        </p:nvSpPr>
        <p:spPr/>
        <p:txBody>
          <a:bodyPr/>
          <a:lstStyle/>
          <a:p>
            <a:pPr>
              <a:defRPr/>
            </a:pPr>
            <a:r>
              <a:rPr lang="en-US" i="0" dirty="0">
                <a:solidFill>
                  <a:schemeClr val="bg1">
                    <a:lumMod val="50000"/>
                  </a:schemeClr>
                </a:solidFill>
                <a:latin typeface="Arial Rounded MT Bold"/>
                <a:ea typeface="ＭＳ Ｐゴシック" charset="0"/>
                <a:cs typeface="Arial Rounded MT Bold"/>
                <a:sym typeface="Georgia" charset="0"/>
              </a:rPr>
              <a:t>Thank you so much for coming!</a:t>
            </a:r>
          </a:p>
        </p:txBody>
      </p:sp>
      <p:pic>
        <p:nvPicPr>
          <p:cNvPr id="30723" name="Picture 3">
            <a:extLst>
              <a:ext uri="{FF2B5EF4-FFF2-40B4-BE49-F238E27FC236}">
                <a16:creationId xmlns:a16="http://schemas.microsoft.com/office/drawing/2014/main" id="{538D159D-806B-4620-91C0-85DE244BEC38}"/>
              </a:ext>
            </a:extLst>
          </p:cNvPr>
          <p:cNvPicPr>
            <a:picLocks noChangeAspect="1"/>
          </p:cNvPicPr>
          <p:nvPr/>
        </p:nvPicPr>
        <p:blipFill>
          <a:blip r:embed="rId3">
            <a:extLst>
              <a:ext uri="{28A0092B-C50C-407E-A947-70E740481C1C}">
                <a14:useLocalDpi xmlns:a14="http://schemas.microsoft.com/office/drawing/2010/main" val="0"/>
              </a:ext>
            </a:extLst>
          </a:blip>
          <a:srcRect b="20520"/>
          <a:stretch>
            <a:fillRect/>
          </a:stretch>
        </p:blipFill>
        <p:spPr bwMode="auto">
          <a:xfrm>
            <a:off x="957263" y="3436938"/>
            <a:ext cx="11150600" cy="354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
      <a:dk1>
        <a:srgbClr val="1F1F1F"/>
      </a:dk1>
      <a:lt1>
        <a:srgbClr val="FFFFFF"/>
      </a:lt1>
      <a:dk2>
        <a:srgbClr val="4A4B4C"/>
      </a:dk2>
      <a:lt2>
        <a:srgbClr val="BFBFBF"/>
      </a:lt2>
      <a:accent1>
        <a:srgbClr val="3B96CA"/>
      </a:accent1>
      <a:accent2>
        <a:srgbClr val="66A739"/>
      </a:accent2>
      <a:accent3>
        <a:srgbClr val="FFFFFF"/>
      </a:accent3>
      <a:accent4>
        <a:srgbClr val="191919"/>
      </a:accent4>
      <a:accent5>
        <a:srgbClr val="AFC9E1"/>
      </a:accent5>
      <a:accent6>
        <a:srgbClr val="5C9733"/>
      </a:accent6>
      <a:hlink>
        <a:srgbClr val="0000FF"/>
      </a:hlink>
      <a:folHlink>
        <a:srgbClr val="FF00FF"/>
      </a:folHlink>
    </a:clrScheme>
    <a:fontScheme name="Office Theme">
      <a:majorFont>
        <a:latin typeface="Georgia"/>
        <a:ea typeface="Georgia"/>
        <a:cs typeface="Georgia"/>
      </a:majorFont>
      <a:minorFont>
        <a:latin typeface="Georgia"/>
        <a:ea typeface="Georgia"/>
        <a:cs typeface="Georgi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a:noFill/>
        </a:ln>
        <a:effectLst/>
        <a:extLst>
          <a:ext uri="{91240B29-F687-4F45-9708-019B960494DF}">
            <a14:hiddenLine xmlns:a14="http://schemas.microsoft.com/office/drawing/2010/main" w="12700" cap="flat" cmpd="sng" algn="ctr">
              <a:solidFill>
                <a:schemeClr val="tx1"/>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50800" tIns="50800" rIns="50800" bIns="50800" numCol="1" anchor="ctr" anchorCtr="0" compatLnSpc="1">
        <a:prstTxWarp prst="textNoShape">
          <a:avLst/>
        </a:prstTxWarp>
      </a:bodyPr>
      <a:lstStyle>
        <a:defPPr marL="342900" marR="0" indent="0" algn="ctr" defTabSz="584200" rtl="0" eaLnBrk="1"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004F75"/>
            </a:solidFill>
            <a:effectLst/>
            <a:latin typeface="Georgia" pitchFamily="18" charset="0"/>
            <a:ea typeface="Georgia" pitchFamily="18" charset="0"/>
            <a:cs typeface="Georgia" pitchFamily="18" charset="0"/>
            <a:sym typeface="Georgia" pitchFamily="18"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a:noFill/>
        </a:ln>
        <a:effectLst/>
        <a:extLst>
          <a:ext uri="{91240B29-F687-4F45-9708-019B960494DF}">
            <a14:hiddenLine xmlns:a14="http://schemas.microsoft.com/office/drawing/2010/main" w="12700" cap="flat" cmpd="sng" algn="ctr">
              <a:solidFill>
                <a:schemeClr val="tx1"/>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50800" tIns="50800" rIns="50800" bIns="50800" numCol="1" anchor="ctr" anchorCtr="0" compatLnSpc="1">
        <a:prstTxWarp prst="textNoShape">
          <a:avLst/>
        </a:prstTxWarp>
      </a:bodyPr>
      <a:lstStyle>
        <a:defPPr marL="342900" marR="0" indent="0" algn="ctr" defTabSz="584200" rtl="0" eaLnBrk="1"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004F75"/>
            </a:solidFill>
            <a:effectLst/>
            <a:latin typeface="Georgia" pitchFamily="18" charset="0"/>
            <a:ea typeface="Georgia" pitchFamily="18" charset="0"/>
            <a:cs typeface="Georgia" pitchFamily="18" charset="0"/>
            <a:sym typeface="Georgia" pitchFamily="18" charset="0"/>
          </a:defRPr>
        </a:defPPr>
      </a:lstStyle>
    </a:lnDef>
  </a:objectDefaults>
  <a:extraClrSchemeLst/>
</a:theme>
</file>

<file path=ppt/theme/theme2.xml><?xml version="1.0" encoding="utf-8"?>
<a:theme xmlns:a="http://schemas.openxmlformats.org/drawingml/2006/main" name="1_Office Theme">
  <a:themeElements>
    <a:clrScheme name="">
      <a:dk1>
        <a:srgbClr val="1F1F1F"/>
      </a:dk1>
      <a:lt1>
        <a:srgbClr val="FFFFFF"/>
      </a:lt1>
      <a:dk2>
        <a:srgbClr val="4A4B4C"/>
      </a:dk2>
      <a:lt2>
        <a:srgbClr val="BFBFBF"/>
      </a:lt2>
      <a:accent1>
        <a:srgbClr val="3B96CA"/>
      </a:accent1>
      <a:accent2>
        <a:srgbClr val="66A739"/>
      </a:accent2>
      <a:accent3>
        <a:srgbClr val="FFFFFF"/>
      </a:accent3>
      <a:accent4>
        <a:srgbClr val="191919"/>
      </a:accent4>
      <a:accent5>
        <a:srgbClr val="AFC9E1"/>
      </a:accent5>
      <a:accent6>
        <a:srgbClr val="5C9733"/>
      </a:accent6>
      <a:hlink>
        <a:srgbClr val="0000FF"/>
      </a:hlink>
      <a:folHlink>
        <a:srgbClr val="FF00FF"/>
      </a:folHlink>
    </a:clrScheme>
    <a:fontScheme name="Office Theme">
      <a:majorFont>
        <a:latin typeface="Georgia"/>
        <a:ea typeface="Georgia"/>
        <a:cs typeface="Georgia"/>
      </a:majorFont>
      <a:minorFont>
        <a:latin typeface="Georgia"/>
        <a:ea typeface="Georgia"/>
        <a:cs typeface="Georgi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a:noFill/>
        </a:ln>
        <a:effectLst/>
        <a:extLst>
          <a:ext uri="{91240B29-F687-4F45-9708-019B960494DF}">
            <a14:hiddenLine xmlns:a14="http://schemas.microsoft.com/office/drawing/2010/main" w="12700" cap="flat" cmpd="sng" algn="ctr">
              <a:solidFill>
                <a:schemeClr val="tx1"/>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50800" tIns="50800" rIns="50800" bIns="50800" numCol="1" anchor="ctr" anchorCtr="0" compatLnSpc="1">
        <a:prstTxWarp prst="textNoShape">
          <a:avLst/>
        </a:prstTxWarp>
      </a:bodyPr>
      <a:lstStyle>
        <a:defPPr marL="342900" marR="0" indent="0" algn="ctr" defTabSz="584200" rtl="0" eaLnBrk="1"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004F75"/>
            </a:solidFill>
            <a:effectLst/>
            <a:latin typeface="Georgia" pitchFamily="18" charset="0"/>
            <a:ea typeface="Georgia" pitchFamily="18" charset="0"/>
            <a:cs typeface="Georgia" pitchFamily="18" charset="0"/>
            <a:sym typeface="Georgia" pitchFamily="18"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a:noFill/>
        </a:ln>
        <a:effectLst/>
        <a:extLst>
          <a:ext uri="{91240B29-F687-4F45-9708-019B960494DF}">
            <a14:hiddenLine xmlns:a14="http://schemas.microsoft.com/office/drawing/2010/main" w="12700" cap="flat" cmpd="sng" algn="ctr">
              <a:solidFill>
                <a:schemeClr val="tx1"/>
              </a:solidFill>
              <a:prstDash val="solid"/>
              <a:miter lim="0"/>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50800" tIns="50800" rIns="50800" bIns="50800" numCol="1" anchor="ctr" anchorCtr="0" compatLnSpc="1">
        <a:prstTxWarp prst="textNoShape">
          <a:avLst/>
        </a:prstTxWarp>
      </a:bodyPr>
      <a:lstStyle>
        <a:defPPr marL="342900" marR="0" indent="0" algn="ctr" defTabSz="584200" rtl="0" eaLnBrk="1" fontAlgn="base" latinLnBrk="0" hangingPunct="0">
          <a:lnSpc>
            <a:spcPct val="100000"/>
          </a:lnSpc>
          <a:spcBef>
            <a:spcPct val="0"/>
          </a:spcBef>
          <a:spcAft>
            <a:spcPct val="0"/>
          </a:spcAft>
          <a:buClrTx/>
          <a:buSzTx/>
          <a:buFontTx/>
          <a:buNone/>
          <a:tabLst/>
          <a:defRPr kumimoji="0" lang="en-US" altLang="en-US" sz="3600" b="0" i="0" u="none" strike="noStrike" cap="none" normalizeH="0" baseline="0" smtClean="0">
            <a:ln>
              <a:noFill/>
            </a:ln>
            <a:solidFill>
              <a:srgbClr val="004F75"/>
            </a:solidFill>
            <a:effectLst/>
            <a:latin typeface="Georgia" pitchFamily="18" charset="0"/>
            <a:ea typeface="Georgia" pitchFamily="18" charset="0"/>
            <a:cs typeface="Georgia" pitchFamily="18" charset="0"/>
            <a:sym typeface="Georgia" pitchFamily="18" charset="0"/>
          </a:defRPr>
        </a:defPPr>
      </a:lstStyle>
    </a:lnDef>
  </a:objectDefaults>
  <a:extraClrSchemeLst/>
</a:theme>
</file>

<file path=ppt/theme/theme3.xml><?xml version="1.0" encoding="utf-8"?>
<a:theme xmlns:a="http://schemas.openxmlformats.org/drawingml/2006/main" name="Office Theme">
  <a:themeElements>
    <a:clrScheme name="">
      <a:dk1>
        <a:srgbClr val="572E2D"/>
      </a:dk1>
      <a:lt1>
        <a:srgbClr val="2A5657"/>
      </a:lt1>
      <a:dk2>
        <a:srgbClr val="4A4B4C"/>
      </a:dk2>
      <a:lt2>
        <a:srgbClr val="BFBFBF"/>
      </a:lt2>
      <a:accent1>
        <a:srgbClr val="3B96CA"/>
      </a:accent1>
      <a:accent2>
        <a:srgbClr val="66A739"/>
      </a:accent2>
      <a:accent3>
        <a:srgbClr val="ACB4B4"/>
      </a:accent3>
      <a:accent4>
        <a:srgbClr val="492625"/>
      </a:accent4>
      <a:accent5>
        <a:srgbClr val="AFC9E1"/>
      </a:accent5>
      <a:accent6>
        <a:srgbClr val="5C9733"/>
      </a:accent6>
      <a:hlink>
        <a:srgbClr val="0000FF"/>
      </a:hlink>
      <a:folHlink>
        <a:srgbClr val="FF00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4D2AADD97CA0344B4520A5B172AAACC" ma:contentTypeVersion="8" ma:contentTypeDescription="Create a new document." ma:contentTypeScope="" ma:versionID="03000df7054ef4112af5401747d3fcdd">
  <xsd:schema xmlns:xsd="http://www.w3.org/2001/XMLSchema" xmlns:xs="http://www.w3.org/2001/XMLSchema" xmlns:p="http://schemas.microsoft.com/office/2006/metadata/properties" xmlns:ns3="28a2e383-7cec-488c-b9fc-41336278cf1f" xmlns:ns4="844b6042-9f4d-4937-88c9-2241c5a5b5fd" targetNamespace="http://schemas.microsoft.com/office/2006/metadata/properties" ma:root="true" ma:fieldsID="3047b21dcadaab731517585607f42081" ns3:_="" ns4:_="">
    <xsd:import namespace="28a2e383-7cec-488c-b9fc-41336278cf1f"/>
    <xsd:import namespace="844b6042-9f4d-4937-88c9-2241c5a5b5f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a2e383-7cec-488c-b9fc-41336278cf1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44b6042-9f4d-4937-88c9-2241c5a5b5fd"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F5E6C0-3CC8-4D50-9482-B13CA65F1F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8a2e383-7cec-488c-b9fc-41336278cf1f"/>
    <ds:schemaRef ds:uri="844b6042-9f4d-4937-88c9-2241c5a5b5f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152B24-69F1-4590-A6CE-B84AA6AA02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2508</TotalTime>
  <Words>1002</Words>
  <Application>Microsoft Office PowerPoint</Application>
  <PresentationFormat>Custom</PresentationFormat>
  <Paragraphs>41</Paragraphs>
  <Slides>14</Slides>
  <Notes>14</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14</vt:i4>
      </vt:variant>
    </vt:vector>
  </HeadingPairs>
  <TitlesOfParts>
    <vt:vector size="26" baseType="lpstr">
      <vt:lpstr>ＭＳ Ｐゴシック</vt:lpstr>
      <vt:lpstr>ＭＳ Ｐゴシック</vt:lpstr>
      <vt:lpstr>Arial</vt:lpstr>
      <vt:lpstr>Arial Rounded MT Bold</vt:lpstr>
      <vt:lpstr>Batang</vt:lpstr>
      <vt:lpstr>Chalkduster</vt:lpstr>
      <vt:lpstr>Georgia</vt:lpstr>
      <vt:lpstr>Helvetica</vt:lpstr>
      <vt:lpstr>Helvetica Light</vt:lpstr>
      <vt:lpstr>Noteworthy Bold</vt:lpstr>
      <vt:lpstr>Office Theme</vt:lpstr>
      <vt:lpstr>1_Office Theme</vt:lpstr>
      <vt:lpstr>PowerPoint Presentation</vt:lpstr>
      <vt:lpstr>PowerPoint Presentation</vt:lpstr>
      <vt:lpstr>Safe Usage</vt:lpstr>
      <vt:lpstr>PowerPoint Presentation</vt:lpstr>
      <vt:lpstr>PowerPoint Presentation</vt:lpstr>
      <vt:lpstr>Example of a comment</vt:lpstr>
      <vt:lpstr>Get ready for your email?</vt:lpstr>
      <vt:lpstr>Don’t forget to activate your account?</vt:lpstr>
      <vt:lpstr>PowerPoint Presentation</vt:lpstr>
      <vt:lpstr>We value your input – share your ‘Wows’!</vt:lpstr>
      <vt:lpstr>We’re almost there…</vt:lpstr>
      <vt:lpstr>We can then assess from your WOW moments too!</vt:lpstr>
      <vt:lpstr>Key points</vt:lpstr>
      <vt:lpstr>Thank you so much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Early Years Foundation Stage</dc:title>
  <dc:creator>RSmith</dc:creator>
  <cp:lastModifiedBy>Butler.D</cp:lastModifiedBy>
  <cp:revision>85</cp:revision>
  <cp:lastPrinted>2016-10-05T09:35:17Z</cp:lastPrinted>
  <dcterms:modified xsi:type="dcterms:W3CDTF">2019-11-25T08:11:04Z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0x01010084D2AADD97CA0344B4520A5B172AAACC</vt:lpwstr>
  </property>
</Properties>
</file>