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6600"/>
    <a:srgbClr val="663300"/>
    <a:srgbClr val="CC00FF"/>
    <a:srgbClr val="FC70E1"/>
    <a:srgbClr val="BC04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8BAB4-A16C-4283-B962-7AE2AFF58A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F435F3-1296-4EA5-B777-42D7596FBC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5ED7B1-4C13-4886-BBBC-981A51372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6CC7-F413-4518-A3A4-7A342E77DE2E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72A8ED-448A-438B-A1E0-2B08CFDC8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AADE3-BCCC-4D21-8371-7BA4BFD2B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466F-003E-4DC0-A995-4993CBD16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446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B6104-A3C2-4681-B6F7-D25AD9DC6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A76384-92C3-4294-A067-60B87C08F3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2DBE8-EA7A-4789-A96B-6AA10EF87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6CC7-F413-4518-A3A4-7A342E77DE2E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AE8E8E-7ED6-4D3F-A132-F3C866859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181166-F4C8-442D-ABFD-522F59758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466F-003E-4DC0-A995-4993CBD16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433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241AE-9AAE-458B-A704-68C826209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7CF8C3-4D4F-4508-8075-1F180E3016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35EAFC-7E06-4332-9090-916922CA0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6CC7-F413-4518-A3A4-7A342E77DE2E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A1E663-E7FE-46F0-81D3-8BCCB39B2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6D3CAF-01E3-456D-A2B0-CF5CC6259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466F-003E-4DC0-A995-4993CBD16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747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1FD13-1001-43DA-AC66-3BF5AED07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84C6E1-BB9B-443D-A46F-D4CB5C7C08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881258-5E4C-436E-A72C-D79B035686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0D249C-E275-4393-B5EB-D51740ED3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6CC7-F413-4518-A3A4-7A342E77DE2E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665436-4E48-4F31-9236-452F09806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79578F-7B54-41CC-A090-60E6F7076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466F-003E-4DC0-A995-4993CBD16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66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63C1E-8260-45B8-91B4-C26835703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E9409-32AB-467B-9770-30CE07847E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C45A1C-15FE-4792-A27B-5E6380EACF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0102E7-0A74-4DB1-AB1E-E960D79B53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930B1D-F898-49C8-87F8-BE05F7918A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2DE4D6-E350-4595-9CDA-9BE35480E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6CC7-F413-4518-A3A4-7A342E77DE2E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CC11FF-806F-4B11-ACAB-95F5B2C0A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53605E-AA69-4B61-89BB-D1D617EF7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466F-003E-4DC0-A995-4993CBD16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551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3B49F-A8C1-4CD0-B232-BACEB60BA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9AE365-51A2-4941-A348-07E407350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6CC7-F413-4518-A3A4-7A342E77DE2E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8F855C-4771-4FFE-909C-A9E047AAD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BC0220-AAC2-4370-9F14-98445232B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466F-003E-4DC0-A995-4993CBD16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7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BEE7E3-2583-40BC-878C-C067DF39B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6CC7-F413-4518-A3A4-7A342E77DE2E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4F38A0-850E-4129-AEF0-7081EC862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54879C-1D8C-4959-A9F0-11E7804BE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466F-003E-4DC0-A995-4993CBD16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076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D5A1C-4341-4EA3-A173-A66ABCBF6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8E9FD7-5C93-444A-882B-3A58A102E6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A8C4E3-639E-44CA-8BC8-AF6F1F87B7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A08AD5-E5F7-43A5-BEC5-CA00B3644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6CC7-F413-4518-A3A4-7A342E77DE2E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C2A67F-89D6-4571-8F4F-214266AC5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003209-5480-442D-A150-4B27BCF65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466F-003E-4DC0-A995-4993CBD16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07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8964A-8BFC-4EA9-BFE1-FF61E1DA4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1D79EB-A3EE-43DD-A60C-9B02346CB5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17F710-E49D-4C52-A6FF-E12B8B126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4D9E46-E444-4AD1-941E-DB30752C4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6CC7-F413-4518-A3A4-7A342E77DE2E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2B6E58-1A0B-4965-BF99-87584ACDD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F1051B-E81C-4AD0-BE3E-844C6BD53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466F-003E-4DC0-A995-4993CBD16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982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1B74E-C556-499C-BBBD-133DC584D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828E2E-3E1E-4773-8929-95246A6ACA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EAE0C6-20AE-459C-A9A7-2BFC2723F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6CC7-F413-4518-A3A4-7A342E77DE2E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DC40BF-AA7D-4FAB-8D9D-CA11F3AD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CA1-1BDE-4894-8C43-79EBF3705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466F-003E-4DC0-A995-4993CBD16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988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7FA4B5-58D6-498F-A205-7CC9F25470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BE7583-89AA-4076-A1D8-E42CEDBCBA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56F2F-ACB3-4353-8871-42B53C250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6CC7-F413-4518-A3A4-7A342E77DE2E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6326F-71F9-47D4-BF74-6728CAA1F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DBA84C-01C1-4EDC-9DB9-62D9C08EF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5466F-003E-4DC0-A995-4993CBD16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334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52030B-8DC9-4264-96BA-1E2294B58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7F131F-AD9E-4D9D-89AD-FB1EFF2EA1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20A46-C7BB-4C25-BE97-88B2F7EB42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36CC7-F413-4518-A3A4-7A342E77DE2E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790F43-2274-46AE-9617-882617EC90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C3FDB7-5F59-4E4E-ACB4-BFEF4C2EF5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5466F-003E-4DC0-A995-4993CBD16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546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FE785A6-6154-4E9F-9143-61378EFA7E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087607"/>
              </p:ext>
            </p:extLst>
          </p:nvPr>
        </p:nvGraphicFramePr>
        <p:xfrm>
          <a:off x="96838" y="121049"/>
          <a:ext cx="11826878" cy="460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898">
                  <a:extLst>
                    <a:ext uri="{9D8B030D-6E8A-4147-A177-3AD203B41FA5}">
                      <a16:colId xmlns:a16="http://schemas.microsoft.com/office/drawing/2014/main" val="626918549"/>
                    </a:ext>
                  </a:extLst>
                </a:gridCol>
                <a:gridCol w="1920830">
                  <a:extLst>
                    <a:ext uri="{9D8B030D-6E8A-4147-A177-3AD203B41FA5}">
                      <a16:colId xmlns:a16="http://schemas.microsoft.com/office/drawing/2014/main" val="2157947587"/>
                    </a:ext>
                  </a:extLst>
                </a:gridCol>
                <a:gridCol w="1920830">
                  <a:extLst>
                    <a:ext uri="{9D8B030D-6E8A-4147-A177-3AD203B41FA5}">
                      <a16:colId xmlns:a16="http://schemas.microsoft.com/office/drawing/2014/main" val="515318814"/>
                    </a:ext>
                  </a:extLst>
                </a:gridCol>
                <a:gridCol w="1920830">
                  <a:extLst>
                    <a:ext uri="{9D8B030D-6E8A-4147-A177-3AD203B41FA5}">
                      <a16:colId xmlns:a16="http://schemas.microsoft.com/office/drawing/2014/main" val="520759920"/>
                    </a:ext>
                  </a:extLst>
                </a:gridCol>
                <a:gridCol w="1920830">
                  <a:extLst>
                    <a:ext uri="{9D8B030D-6E8A-4147-A177-3AD203B41FA5}">
                      <a16:colId xmlns:a16="http://schemas.microsoft.com/office/drawing/2014/main" val="473498608"/>
                    </a:ext>
                  </a:extLst>
                </a:gridCol>
                <a:gridCol w="1920830">
                  <a:extLst>
                    <a:ext uri="{9D8B030D-6E8A-4147-A177-3AD203B41FA5}">
                      <a16:colId xmlns:a16="http://schemas.microsoft.com/office/drawing/2014/main" val="2727079135"/>
                    </a:ext>
                  </a:extLst>
                </a:gridCol>
                <a:gridCol w="1920830">
                  <a:extLst>
                    <a:ext uri="{9D8B030D-6E8A-4147-A177-3AD203B41FA5}">
                      <a16:colId xmlns:a16="http://schemas.microsoft.com/office/drawing/2014/main" val="4139575817"/>
                    </a:ext>
                  </a:extLst>
                </a:gridCol>
              </a:tblGrid>
              <a:tr h="28575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TERM 1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>
                        <a:latin typeface="Comic Sans MS" panose="030F0702030302020204" pitchFamily="66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TERM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TERM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TERM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TERM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40941"/>
                  </a:ext>
                </a:extLst>
              </a:tr>
              <a:tr h="56547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EYFS</a:t>
                      </a:r>
                    </a:p>
                  </a:txBody>
                  <a:tcPr vert="vert270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What makes me, me?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Being me in my world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Celebrating differences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Walking 1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7E6E6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Nursery rhymes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>
                        <a:latin typeface="Comic Sans MS" panose="030F0702030302020204" pitchFamily="66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Let’s celebrate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Dreams a &amp; goals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7E6E6">
                              <a:lumMod val="50000"/>
                            </a:srgb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Jumping 1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Adventures awaits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Healthy me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Relationships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Moving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Hand 1 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>
                        <a:latin typeface="Comic Sans MS" panose="030F0702030302020204" pitchFamily="66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We are authors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Changing me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Games for understanding</a:t>
                      </a:r>
                    </a:p>
                    <a:p>
                      <a:pPr algn="ctr"/>
                      <a:endParaRPr lang="en-GB" sz="1000" b="0" dirty="0">
                        <a:latin typeface="Comic Sans MS" panose="030F0702030302020204" pitchFamily="66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26482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Y1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Seasonal changes (ongoing all year)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92D05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Bright lights, big city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Janet Sobel 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Being me in my world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Team building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Running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Move to the beat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rgbClr val="66330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Belonging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Online safety/grouping &amp; sorting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Plants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Toys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CC00FF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Xmas decoration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Celebrating differences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Body parts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Hand 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Move to the beat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rgbClr val="99660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Bible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Pictograms &amp; Lego builders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kern="120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Materials</a:t>
                      </a:r>
                      <a:r>
                        <a:rPr lang="en-GB" sz="1000" b="0" dirty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First air flight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Kandinsky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Dreams a &amp; goals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Growing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Feet 1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Exploring sounds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rgbClr val="66330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Christian festivals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Maze Explorers </a:t>
                      </a:r>
                      <a:endParaRPr lang="en-GB" sz="1000" b="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Comic Sans MS" panose="030F0702030302020204" pitchFamily="66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Scientific enquiry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Queen Elizabeth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CC00FF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Moving pictures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Healthy me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The zoo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Jumping 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Exploring sounds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Leading a Christian life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Animated story books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Animals </a:t>
                      </a:r>
                      <a:r>
                        <a:rPr lang="en-GB" sz="1000" b="0" dirty="0" err="1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inc</a:t>
                      </a:r>
                      <a:r>
                        <a:rPr lang="en-GB" sz="10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humans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92D05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All creatures great &amp; small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Andy Goldsworthy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Relationships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Wide, narrow, curled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Rackets, bats &amp; balls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High &amp; low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Synagogue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Coding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Animals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92D05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Weather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CC00FF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Fruit salad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Changing me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Hands 2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Games for understanding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High &amp; low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Shabbat</a:t>
                      </a:r>
                      <a:r>
                        <a:rPr lang="en-GB" sz="1000" b="0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Spreadsheets &amp; Tech outside school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97446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Y2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Animals, </a:t>
                      </a:r>
                      <a:r>
                        <a:rPr lang="en-GB" sz="1000" b="0" dirty="0" err="1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inc</a:t>
                      </a:r>
                      <a:r>
                        <a:rPr lang="en-GB" sz="10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humans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Florence Nightingale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CC00FF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Medical trolley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rgbClr val="00B0F0"/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Being me in my world 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Team building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Hand 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Time to play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Local church/worship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Scientific enquiry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Street detectives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Picasso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Celebrating differences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Linking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Dodging 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Time to play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Jesus birth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Online safety &amp; spreadsheet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Materials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Great fire of London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Bread making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Dreams &amp; goals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Explorers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Feet 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Moods &amp; pictures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Jesus – teacher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Questioning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Plants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Africa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Africa flag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Healthy me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pathways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Jumping 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Moods &amp; pictures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Easter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Effective Searching &amp; creating pictures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Animals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Chatham dockyard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Matisse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Relationships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Sweet factory</a:t>
                      </a:r>
                    </a:p>
                    <a:p>
                      <a:pPr algn="l"/>
                      <a:r>
                        <a:rPr lang="en-GB" sz="1000" b="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Rackets, bats &amp; balls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Patterns with pitch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Muhammed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Making 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Habitats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Coastline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Van Gough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Changing me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Health &amp; wellbeing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Games for understanding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Patterns with pitch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5 pillars of Islam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Presenting ideas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5804683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D585408-8D91-4C54-B36B-4222077F9F62}"/>
              </a:ext>
            </a:extLst>
          </p:cNvPr>
          <p:cNvSpPr/>
          <p:nvPr/>
        </p:nvSpPr>
        <p:spPr>
          <a:xfrm>
            <a:off x="96838" y="4723529"/>
            <a:ext cx="6096000" cy="219290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GB" sz="1050" dirty="0">
                <a:latin typeface="Comic Sans MS" panose="030F0702030302020204" pitchFamily="66" charset="0"/>
                <a:cs typeface="Arial" panose="020B0604020202020204" pitchFamily="34" charset="0"/>
              </a:rPr>
              <a:t>KEY: </a:t>
            </a:r>
          </a:p>
          <a:p>
            <a:pPr lvl="0"/>
            <a:r>
              <a:rPr lang="en-GB" sz="1050" dirty="0">
                <a:solidFill>
                  <a:srgbClr val="FF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Science</a:t>
            </a:r>
          </a:p>
          <a:p>
            <a:pPr lvl="0"/>
            <a:r>
              <a:rPr lang="en-GB" sz="1050" dirty="0">
                <a:solidFill>
                  <a:srgbClr val="00B05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History</a:t>
            </a:r>
          </a:p>
          <a:p>
            <a:r>
              <a:rPr lang="en-GB" sz="1050" dirty="0">
                <a:solidFill>
                  <a:srgbClr val="7030A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Art</a:t>
            </a:r>
          </a:p>
          <a:p>
            <a:pPr lvl="0"/>
            <a:r>
              <a:rPr lang="en-GB" sz="1050" dirty="0">
                <a:solidFill>
                  <a:srgbClr val="CC00FF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Design &amp; Technology</a:t>
            </a:r>
          </a:p>
          <a:p>
            <a:pPr lvl="0"/>
            <a:r>
              <a:rPr lang="en-GB" sz="1050" dirty="0">
                <a:solidFill>
                  <a:srgbClr val="00B0F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PHSE </a:t>
            </a:r>
          </a:p>
          <a:p>
            <a:pPr lvl="0"/>
            <a:r>
              <a:rPr lang="en-GB" sz="1050" dirty="0">
                <a:solidFill>
                  <a:prstClr val="white">
                    <a:lumMod val="50000"/>
                  </a:prstClr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PE - inside</a:t>
            </a:r>
          </a:p>
          <a:p>
            <a:pPr lvl="0"/>
            <a:r>
              <a:rPr lang="en-GB" sz="1050" dirty="0">
                <a:solidFill>
                  <a:prstClr val="white">
                    <a:lumMod val="65000"/>
                  </a:prstClr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PE - outside</a:t>
            </a:r>
          </a:p>
          <a:p>
            <a:pPr lvl="0">
              <a:defRPr/>
            </a:pPr>
            <a:r>
              <a:rPr lang="en-GB" sz="1050" dirty="0">
                <a:solidFill>
                  <a:prstClr val="black"/>
                </a:solidFill>
                <a:latin typeface="Comic Sans MS" panose="030F0702030302020204" pitchFamily="66" charset="0"/>
              </a:rPr>
              <a:t>Music</a:t>
            </a:r>
          </a:p>
          <a:p>
            <a:pPr>
              <a:defRPr/>
            </a:pPr>
            <a:r>
              <a:rPr lang="en-GB" sz="1050" dirty="0">
                <a:solidFill>
                  <a:srgbClr val="000099"/>
                </a:solidFill>
                <a:latin typeface="Comic Sans MS" panose="030F0702030302020204" pitchFamily="66" charset="0"/>
              </a:rPr>
              <a:t>MFL - French</a:t>
            </a:r>
            <a:endParaRPr lang="en-GB" sz="105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>
              <a:defRPr/>
            </a:pPr>
            <a:r>
              <a:rPr lang="en-GB" sz="1050" dirty="0">
                <a:solidFill>
                  <a:srgbClr val="663300"/>
                </a:solidFill>
                <a:latin typeface="Comic Sans MS" panose="030F0702030302020204" pitchFamily="66" charset="0"/>
              </a:rPr>
              <a:t>RE</a:t>
            </a:r>
          </a:p>
          <a:p>
            <a:pPr lvl="0">
              <a:defRPr/>
            </a:pPr>
            <a:r>
              <a:rPr lang="en-GB" sz="105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Computing </a:t>
            </a:r>
          </a:p>
          <a:p>
            <a:pPr lvl="0">
              <a:defRPr/>
            </a:pPr>
            <a:r>
              <a:rPr lang="en-GB" sz="1050" b="1" dirty="0">
                <a:latin typeface="Comic Sans MS" panose="030F0702030302020204" pitchFamily="66" charset="0"/>
              </a:rPr>
              <a:t>BOLD = main topic </a:t>
            </a:r>
            <a:endParaRPr lang="en-GB" sz="16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69C471-28A0-4A34-84CE-FB572706A737}"/>
              </a:ext>
            </a:extLst>
          </p:cNvPr>
          <p:cNvSpPr txBox="1"/>
          <p:nvPr/>
        </p:nvSpPr>
        <p:spPr>
          <a:xfrm>
            <a:off x="1565925" y="6396335"/>
            <a:ext cx="12666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>
                <a:latin typeface="Comic Sans MS" panose="030F0702030302020204" pitchFamily="66" charset="0"/>
              </a:rPr>
              <a:t>Please refer to progression maps for DT, ART and HISTORY for key concepts to be taught alongside each topic. </a:t>
            </a:r>
          </a:p>
          <a:p>
            <a:r>
              <a:rPr lang="en-GB" sz="1200" i="1" dirty="0">
                <a:latin typeface="Comic Sans MS" panose="030F0702030302020204" pitchFamily="66" charset="0"/>
              </a:rPr>
              <a:t>E.g. drawing &amp; sketching, mechanisms, family life etc.     </a:t>
            </a:r>
          </a:p>
        </p:txBody>
      </p:sp>
    </p:spTree>
    <p:extLst>
      <p:ext uri="{BB962C8B-B14F-4D97-AF65-F5344CB8AC3E}">
        <p14:creationId xmlns:p14="http://schemas.microsoft.com/office/powerpoint/2010/main" val="26793835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FE785A6-6154-4E9F-9143-61378EFA7E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847884"/>
              </p:ext>
            </p:extLst>
          </p:nvPr>
        </p:nvGraphicFramePr>
        <p:xfrm>
          <a:off x="96838" y="7586"/>
          <a:ext cx="11826878" cy="6217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898">
                  <a:extLst>
                    <a:ext uri="{9D8B030D-6E8A-4147-A177-3AD203B41FA5}">
                      <a16:colId xmlns:a16="http://schemas.microsoft.com/office/drawing/2014/main" val="626918549"/>
                    </a:ext>
                  </a:extLst>
                </a:gridCol>
                <a:gridCol w="1920830">
                  <a:extLst>
                    <a:ext uri="{9D8B030D-6E8A-4147-A177-3AD203B41FA5}">
                      <a16:colId xmlns:a16="http://schemas.microsoft.com/office/drawing/2014/main" val="2157947587"/>
                    </a:ext>
                  </a:extLst>
                </a:gridCol>
                <a:gridCol w="1920830">
                  <a:extLst>
                    <a:ext uri="{9D8B030D-6E8A-4147-A177-3AD203B41FA5}">
                      <a16:colId xmlns:a16="http://schemas.microsoft.com/office/drawing/2014/main" val="515318814"/>
                    </a:ext>
                  </a:extLst>
                </a:gridCol>
                <a:gridCol w="1920830">
                  <a:extLst>
                    <a:ext uri="{9D8B030D-6E8A-4147-A177-3AD203B41FA5}">
                      <a16:colId xmlns:a16="http://schemas.microsoft.com/office/drawing/2014/main" val="520759920"/>
                    </a:ext>
                  </a:extLst>
                </a:gridCol>
                <a:gridCol w="1920830">
                  <a:extLst>
                    <a:ext uri="{9D8B030D-6E8A-4147-A177-3AD203B41FA5}">
                      <a16:colId xmlns:a16="http://schemas.microsoft.com/office/drawing/2014/main" val="473498608"/>
                    </a:ext>
                  </a:extLst>
                </a:gridCol>
                <a:gridCol w="1920830">
                  <a:extLst>
                    <a:ext uri="{9D8B030D-6E8A-4147-A177-3AD203B41FA5}">
                      <a16:colId xmlns:a16="http://schemas.microsoft.com/office/drawing/2014/main" val="2727079135"/>
                    </a:ext>
                  </a:extLst>
                </a:gridCol>
                <a:gridCol w="1920830">
                  <a:extLst>
                    <a:ext uri="{9D8B030D-6E8A-4147-A177-3AD203B41FA5}">
                      <a16:colId xmlns:a16="http://schemas.microsoft.com/office/drawing/2014/main" val="4139575817"/>
                    </a:ext>
                  </a:extLst>
                </a:gridCol>
              </a:tblGrid>
              <a:tr h="28575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TERM 1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>
                        <a:latin typeface="Comic Sans MS" panose="030F0702030302020204" pitchFamily="66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TERM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TERM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TERM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TERM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TERM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40941"/>
                  </a:ext>
                </a:extLst>
              </a:tr>
              <a:tr h="58663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 Y3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Rocks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Stone age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Joan Miro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Being me in my world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Handball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Game sense invasion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dirty="0">
                          <a:solidFill>
                            <a:srgbClr val="000099"/>
                          </a:solidFill>
                          <a:effectLst/>
                          <a:latin typeface="Comic Sans MS" panose="030F0702030302020204" pitchFamily="66" charset="0"/>
                        </a:rPr>
                        <a:t>Getting to know you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Following God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Forces &amp; magnets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Iron age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Xmas biscuits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Celebrating differences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Symmetry &amp; asymmetry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Tag rugby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Hear it, play it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Christianity- the world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Light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Cornwall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L.S Lowry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Dreams &amp; goals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Weather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Orienteering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All about me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65000"/>
                          </a:prstClr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Christianity – 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Animals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Ancient Egyptians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Sarcophagus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Healthy me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Swimming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Canon &amp; unison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Painting pictures with words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Sikh life &amp; teaching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Scientific enquiry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Local land use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Quentin Blake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92D05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Relationships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Cricket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Swimming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Food, glorious food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Celebrations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plants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Volcanoes &amp; earthquakes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Lifting rescue platform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Changing me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Athletics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Tennis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Sing, play, notate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Secular celebrations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3294633"/>
                  </a:ext>
                </a:extLst>
              </a:tr>
              <a:tr h="56547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Y4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Sound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Mayans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Roy Lichtenstein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Being me in my world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Space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Game sense invasion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Playing with rhythm</a:t>
                      </a:r>
                      <a:br>
                        <a:rPr lang="en-GB" sz="1000" b="0" dirty="0"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Who was Jesus?</a:t>
                      </a: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</a:b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D7D31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Living things &amp; habitats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Mountains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Gaudi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Celebrating differences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Bridges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Tag rugby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Friends &amp; family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Diwali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Scientific enquiry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Ancient Greece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Greek dish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Dreams &amp; goals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Swimming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Orienteering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Musical contrasts </a:t>
                      </a: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Buddha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Animals, </a:t>
                      </a:r>
                      <a:r>
                        <a:rPr kumimoji="0" lang="en-GB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inc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 animals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Overview of Europe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Claude Monet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Healthy me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Handball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Mindfulness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Our school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Atheism &amp; humanist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Electricity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Roman empire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Roman market stall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Relationships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Tennis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Cricket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Melody builders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States of matter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Rivers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Warning light up sign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Changing me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Athletics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Problem solving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Time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Mayan faith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1785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Y5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Properties in materials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Anglo-Saxons &amp; Celts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Draw string money holder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Being me in my world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Health related exercise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Hockey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All around town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Christianity- world history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D7D31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Space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Pollution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Jade Purple Brown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Celebrating differences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Swimming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Basketball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Rhythm builders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Buddhist community </a:t>
                      </a:r>
                      <a:endParaRPr lang="en-GB" sz="1000" b="1" dirty="0">
                        <a:latin typeface="Comic Sans MS" panose="030F0702030302020204" pitchFamily="66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Scientific enquiry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Vikings &amp; Anglo-Saxons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Jeff Koons &amp; </a:t>
                      </a:r>
                      <a:r>
                        <a:rPr lang="en-GB" sz="1000" kern="1200" dirty="0">
                          <a:solidFill>
                            <a:srgbClr val="7030A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Barbara Hepworth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Dreams &amp; goals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Badminton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Netball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On the move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65000"/>
                          </a:prstClr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Forces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USA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Healthy USA classic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Healthy me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92D05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Counter balance &amp; tension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Tag Rugby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 &amp; words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Hindu life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Living things &amp; habitats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Sow, grow  &amp; farm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Frida Kahlo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Relationships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Street art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Cricket</a:t>
                      </a: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Hindu gods &amp; beliefs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Going shopping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Animals, </a:t>
                      </a:r>
                      <a:r>
                        <a:rPr kumimoji="0" lang="en-GB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inc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 humans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Rochester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Moving creatures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Changing me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Tennis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Throwing &amp; jumping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Song ingredients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Haji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65000"/>
                          </a:prstClr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8146895"/>
                  </a:ext>
                </a:extLst>
              </a:tr>
              <a:tr h="56547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omic Sans MS" panose="030F0702030302020204" pitchFamily="66" charset="0"/>
                          <a:cs typeface="Arial" panose="020B0604020202020204" pitchFamily="34" charset="0"/>
                        </a:rPr>
                        <a:t>Y6 </a:t>
                      </a:r>
                    </a:p>
                  </a:txBody>
                  <a:tcPr vert="vert27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Electricity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Amazing Amazon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Waterproof shelter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Being me in my world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Swimming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Hockey </a:t>
                      </a:r>
                    </a:p>
                    <a:p>
                      <a:pPr algn="l"/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We’ve got rhythm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Christianity- denominations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ED7D31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Light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WWII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Andy Warhol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Celebrating differences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Badminton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Basketball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Where in the world?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Who was Jesus?  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Scientific enquiry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WWII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C00FF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Robot building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Dreams &amp; goals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Matching &amp; mirroring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Netball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Musical effects 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Ramadan &amp; Eid-ul-</a:t>
                      </a:r>
                      <a:r>
                        <a:rPr kumimoji="0" lang="en-GB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Fitre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Animals, </a:t>
                      </a:r>
                      <a:r>
                        <a:rPr kumimoji="0" lang="en-GB" sz="1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inc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 humans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Frozen kingdoms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Yayoi Kusama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Healthy me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Creating sequences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Tag rugby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92D05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What’s the time?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Living things &amp; habitats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Crime &amp; punishment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rgbClr val="7030A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Banksy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rgbClr val="7030A0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&amp; Jean-Michel Basquiat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Relationships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>
                            <a:lumMod val="50000"/>
                          </a:prstClr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Carnival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Cricket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Jewish life 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Evolution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92D05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Leavers meal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Changing me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50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Athletics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>
                              <a:lumMod val="65000"/>
                            </a:prstClr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Arial" panose="020B0604020202020204" pitchFamily="34" charset="0"/>
                        </a:rPr>
                        <a:t>Swimming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Production – singing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Holidays and hobbies 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How did the world begin? 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anose="030F0702030302020204" pitchFamily="66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665555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59DE134-16C5-4F5D-8839-3B8C2E0F0DC4}"/>
              </a:ext>
            </a:extLst>
          </p:cNvPr>
          <p:cNvSpPr txBox="1"/>
          <p:nvPr/>
        </p:nvSpPr>
        <p:spPr>
          <a:xfrm>
            <a:off x="96838" y="6411942"/>
            <a:ext cx="126666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>
                <a:latin typeface="Comic Sans MS" panose="030F0702030302020204" pitchFamily="66" charset="0"/>
              </a:rPr>
              <a:t>Please refer to progression maps for DT, ART and HISTORY key concepts to be taught alongside each topic. E.g. drawing &amp; sketching, mechanisms, family life etc.     </a:t>
            </a:r>
          </a:p>
        </p:txBody>
      </p:sp>
    </p:spTree>
    <p:extLst>
      <p:ext uri="{BB962C8B-B14F-4D97-AF65-F5344CB8AC3E}">
        <p14:creationId xmlns:p14="http://schemas.microsoft.com/office/powerpoint/2010/main" val="3860265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680</TotalTime>
  <Words>839</Words>
  <Application>Microsoft Office PowerPoint</Application>
  <PresentationFormat>Widescreen</PresentationFormat>
  <Paragraphs>348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Symons</dc:creator>
  <cp:lastModifiedBy>Victoria Symons</cp:lastModifiedBy>
  <cp:revision>37</cp:revision>
  <cp:lastPrinted>2024-07-15T08:08:39Z</cp:lastPrinted>
  <dcterms:created xsi:type="dcterms:W3CDTF">2024-07-08T17:30:54Z</dcterms:created>
  <dcterms:modified xsi:type="dcterms:W3CDTF">2024-10-13T19:25:27Z</dcterms:modified>
</cp:coreProperties>
</file>